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5"/>
  </p:notesMasterIdLst>
  <p:sldIdLst>
    <p:sldId id="256" r:id="rId2"/>
    <p:sldId id="257" r:id="rId3"/>
    <p:sldId id="258" r:id="rId4"/>
    <p:sldId id="263" r:id="rId5"/>
    <p:sldId id="264" r:id="rId6"/>
    <p:sldId id="265" r:id="rId7"/>
    <p:sldId id="268" r:id="rId8"/>
    <p:sldId id="269" r:id="rId9"/>
    <p:sldId id="267" r:id="rId10"/>
    <p:sldId id="260" r:id="rId11"/>
    <p:sldId id="261" r:id="rId12"/>
    <p:sldId id="262" r:id="rId13"/>
    <p:sldId id="259"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1" autoAdjust="0"/>
    <p:restoredTop sz="79381" autoAdjust="0"/>
  </p:normalViewPr>
  <p:slideViewPr>
    <p:cSldViewPr snapToGrid="0">
      <p:cViewPr varScale="1">
        <p:scale>
          <a:sx n="93" d="100"/>
          <a:sy n="93" d="100"/>
        </p:scale>
        <p:origin x="18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75F48-A68B-4B4B-838E-0596CDE0C6AD}" type="datetimeFigureOut">
              <a:rPr lang="en-US" smtClean="0"/>
              <a:t>2/8/2024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5DAC89-FF61-47A9-837C-46FBF5983533}" type="slidenum">
              <a:rPr lang="en-US" smtClean="0"/>
              <a:t>‹#›</a:t>
            </a:fld>
            <a:endParaRPr lang="en-US"/>
          </a:p>
        </p:txBody>
      </p:sp>
    </p:spTree>
    <p:extLst>
      <p:ext uri="{BB962C8B-B14F-4D97-AF65-F5344CB8AC3E}">
        <p14:creationId xmlns:p14="http://schemas.microsoft.com/office/powerpoint/2010/main" val="1380014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Split Ratio</a:t>
            </a:r>
          </a:p>
        </p:txBody>
      </p:sp>
      <p:sp>
        <p:nvSpPr>
          <p:cNvPr id="4" name="Slide Number Placeholder 3"/>
          <p:cNvSpPr>
            <a:spLocks noGrp="1"/>
          </p:cNvSpPr>
          <p:nvPr>
            <p:ph type="sldNum" sz="quarter" idx="5"/>
          </p:nvPr>
        </p:nvSpPr>
        <p:spPr/>
        <p:txBody>
          <a:bodyPr/>
          <a:lstStyle/>
          <a:p>
            <a:fld id="{CB5DAC89-FF61-47A9-837C-46FBF5983533}" type="slidenum">
              <a:rPr lang="en-US" smtClean="0"/>
              <a:t>6</a:t>
            </a:fld>
            <a:endParaRPr lang="en-US"/>
          </a:p>
        </p:txBody>
      </p:sp>
    </p:spTree>
    <p:extLst>
      <p:ext uri="{BB962C8B-B14F-4D97-AF65-F5344CB8AC3E}">
        <p14:creationId xmlns:p14="http://schemas.microsoft.com/office/powerpoint/2010/main" val="504250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F9F9F9"/>
                </a:solidFill>
                <a:effectLst/>
                <a:latin typeface="Söhne"/>
              </a:rPr>
              <a:t>Max</a:t>
            </a:r>
            <a:r>
              <a:rPr lang="en-US" b="0" i="0" dirty="0">
                <a:solidFill>
                  <a:srgbClr val="F9F9F9"/>
                </a:solidFill>
                <a:effectLst/>
                <a:latin typeface="Söhne"/>
              </a:rPr>
              <a:t> </a:t>
            </a:r>
            <a:r>
              <a:rPr lang="en-US" b="1" i="0" dirty="0">
                <a:solidFill>
                  <a:srgbClr val="F9F9F9"/>
                </a:solidFill>
                <a:effectLst/>
                <a:latin typeface="Söhne"/>
              </a:rPr>
              <a:t>pooling</a:t>
            </a:r>
            <a:r>
              <a:rPr lang="en-US" b="0" i="0" dirty="0">
                <a:solidFill>
                  <a:srgbClr val="F9F9F9"/>
                </a:solidFill>
                <a:effectLst/>
                <a:latin typeface="Söhne"/>
              </a:rPr>
              <a:t>: Focus on the important features of the picture while making it easier and faster to work with. </a:t>
            </a:r>
          </a:p>
          <a:p>
            <a:endParaRPr lang="en-US" b="0" i="0" dirty="0">
              <a:solidFill>
                <a:srgbClr val="F9F9F9"/>
              </a:solidFill>
              <a:effectLst/>
              <a:latin typeface="Söhne"/>
            </a:endParaRPr>
          </a:p>
          <a:p>
            <a:r>
              <a:rPr lang="en-US" b="1" i="0" dirty="0">
                <a:solidFill>
                  <a:srgbClr val="F9F9F9"/>
                </a:solidFill>
                <a:effectLst/>
                <a:latin typeface="Söhne"/>
              </a:rPr>
              <a:t>Flattening</a:t>
            </a:r>
            <a:r>
              <a:rPr lang="en-US" b="0" i="0" dirty="0">
                <a:solidFill>
                  <a:srgbClr val="F9F9F9"/>
                </a:solidFill>
                <a:effectLst/>
                <a:latin typeface="Söhne"/>
              </a:rPr>
              <a:t>: see all the features at once and work with them more simply.</a:t>
            </a:r>
          </a:p>
          <a:p>
            <a:endParaRPr lang="en-US" b="0" i="0" dirty="0">
              <a:solidFill>
                <a:srgbClr val="F9F9F9"/>
              </a:solidFill>
              <a:effectLst/>
              <a:latin typeface="Söhne"/>
            </a:endParaRPr>
          </a:p>
          <a:p>
            <a:r>
              <a:rPr lang="en-US" b="1" i="0" dirty="0">
                <a:solidFill>
                  <a:srgbClr val="F9F9F9"/>
                </a:solidFill>
                <a:effectLst/>
                <a:latin typeface="Söhne"/>
              </a:rPr>
              <a:t>FCN</a:t>
            </a:r>
            <a:r>
              <a:rPr lang="en-US" b="0" i="0" dirty="0">
                <a:solidFill>
                  <a:srgbClr val="F9F9F9"/>
                </a:solidFill>
                <a:effectLst/>
                <a:latin typeface="Söhne"/>
              </a:rPr>
              <a:t>: Each feature is connected to other features to combine knowledge. So, all information gets shared. </a:t>
            </a:r>
          </a:p>
          <a:p>
            <a:endParaRPr lang="en-US" b="0" i="0" dirty="0">
              <a:solidFill>
                <a:srgbClr val="F9F9F9"/>
              </a:solidFill>
              <a:effectLst/>
              <a:latin typeface="Söhne"/>
            </a:endParaRPr>
          </a:p>
          <a:p>
            <a:r>
              <a:rPr lang="en-US" b="1" i="0" dirty="0">
                <a:solidFill>
                  <a:srgbClr val="F9F9F9"/>
                </a:solidFill>
                <a:effectLst/>
                <a:latin typeface="Söhne"/>
              </a:rPr>
              <a:t>SoftMax</a:t>
            </a:r>
            <a:r>
              <a:rPr lang="en-US" b="0" i="0" dirty="0">
                <a:solidFill>
                  <a:srgbClr val="F9F9F9"/>
                </a:solidFill>
                <a:effectLst/>
                <a:latin typeface="Söhne"/>
              </a:rPr>
              <a:t>: Decide what’s in the image. Guess on what it could be. Probability algorithm, fair decision</a:t>
            </a:r>
          </a:p>
        </p:txBody>
      </p:sp>
      <p:sp>
        <p:nvSpPr>
          <p:cNvPr id="4" name="Slide Number Placeholder 3"/>
          <p:cNvSpPr>
            <a:spLocks noGrp="1"/>
          </p:cNvSpPr>
          <p:nvPr>
            <p:ph type="sldNum" sz="quarter" idx="5"/>
          </p:nvPr>
        </p:nvSpPr>
        <p:spPr/>
        <p:txBody>
          <a:bodyPr/>
          <a:lstStyle/>
          <a:p>
            <a:fld id="{CB5DAC89-FF61-47A9-837C-46FBF5983533}" type="slidenum">
              <a:rPr lang="en-US" smtClean="0"/>
              <a:t>7</a:t>
            </a:fld>
            <a:endParaRPr lang="en-US"/>
          </a:p>
        </p:txBody>
      </p:sp>
    </p:spTree>
    <p:extLst>
      <p:ext uri="{BB962C8B-B14F-4D97-AF65-F5344CB8AC3E}">
        <p14:creationId xmlns:p14="http://schemas.microsoft.com/office/powerpoint/2010/main" val="2643689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LR</a:t>
            </a:r>
            <a:r>
              <a:rPr lang="en-US" dirty="0"/>
              <a:t>: </a:t>
            </a:r>
            <a:r>
              <a:rPr lang="en-US" sz="1200" dirty="0">
                <a:solidFill>
                  <a:srgbClr val="000000"/>
                </a:solidFill>
                <a:sym typeface="Wingdings" panose="05000000000000000000" pitchFamily="2" charset="2"/>
              </a:rPr>
              <a:t>controls the size of the step taken during the optimization process. </a:t>
            </a:r>
            <a:r>
              <a:rPr lang="en-US" b="0" i="0" dirty="0">
                <a:solidFill>
                  <a:srgbClr val="F9F9F9"/>
                </a:solidFill>
                <a:effectLst/>
                <a:latin typeface="Söhne"/>
              </a:rPr>
              <a:t>it determines how quickly or slowly the model learns from the training data. </a:t>
            </a:r>
          </a:p>
          <a:p>
            <a:r>
              <a:rPr lang="en-US" b="0" i="0" dirty="0">
                <a:solidFill>
                  <a:srgbClr val="F9F9F9"/>
                </a:solidFill>
                <a:effectLst/>
                <a:latin typeface="Söhne"/>
              </a:rPr>
              <a:t>So, A higher learning rate may lead to faster convergence but can also cause instability or overshooting, while a lower learning rate may result in slower convergence but more stable training.</a:t>
            </a:r>
          </a:p>
          <a:p>
            <a:endParaRPr lang="en-US" dirty="0"/>
          </a:p>
          <a:p>
            <a:r>
              <a:rPr lang="en-US" b="1" dirty="0"/>
              <a:t>Epoch</a:t>
            </a:r>
            <a:r>
              <a:rPr lang="en-US" dirty="0"/>
              <a:t>: </a:t>
            </a:r>
            <a:r>
              <a:rPr lang="en-US" b="0" i="0" dirty="0">
                <a:solidFill>
                  <a:srgbClr val="F9F9F9"/>
                </a:solidFill>
                <a:effectLst/>
                <a:latin typeface="Söhne"/>
              </a:rPr>
              <a:t>One complete pass through the entire training dataset during the training of a machine learning model. </a:t>
            </a:r>
            <a:endParaRPr lang="en-US" dirty="0"/>
          </a:p>
        </p:txBody>
      </p:sp>
      <p:sp>
        <p:nvSpPr>
          <p:cNvPr id="4" name="Slide Number Placeholder 3"/>
          <p:cNvSpPr>
            <a:spLocks noGrp="1"/>
          </p:cNvSpPr>
          <p:nvPr>
            <p:ph type="sldNum" sz="quarter" idx="5"/>
          </p:nvPr>
        </p:nvSpPr>
        <p:spPr/>
        <p:txBody>
          <a:bodyPr/>
          <a:lstStyle/>
          <a:p>
            <a:fld id="{CB5DAC89-FF61-47A9-837C-46FBF5983533}" type="slidenum">
              <a:rPr lang="en-US" smtClean="0"/>
              <a:t>8</a:t>
            </a:fld>
            <a:endParaRPr lang="en-US"/>
          </a:p>
        </p:txBody>
      </p:sp>
    </p:spTree>
    <p:extLst>
      <p:ext uri="{BB962C8B-B14F-4D97-AF65-F5344CB8AC3E}">
        <p14:creationId xmlns:p14="http://schemas.microsoft.com/office/powerpoint/2010/main" val="1633499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F9F9F9"/>
                </a:solidFill>
                <a:effectLst/>
                <a:latin typeface="Söhne"/>
              </a:rPr>
              <a:t>performance of a classification model,</a:t>
            </a:r>
            <a:endParaRPr lang="en-US" dirty="0"/>
          </a:p>
        </p:txBody>
      </p:sp>
      <p:sp>
        <p:nvSpPr>
          <p:cNvPr id="4" name="Slide Number Placeholder 3"/>
          <p:cNvSpPr>
            <a:spLocks noGrp="1"/>
          </p:cNvSpPr>
          <p:nvPr>
            <p:ph type="sldNum" sz="quarter" idx="5"/>
          </p:nvPr>
        </p:nvSpPr>
        <p:spPr/>
        <p:txBody>
          <a:bodyPr/>
          <a:lstStyle/>
          <a:p>
            <a:fld id="{CB5DAC89-FF61-47A9-837C-46FBF5983533}" type="slidenum">
              <a:rPr lang="en-US" smtClean="0"/>
              <a:t>9</a:t>
            </a:fld>
            <a:endParaRPr lang="en-US"/>
          </a:p>
        </p:txBody>
      </p:sp>
    </p:spTree>
    <p:extLst>
      <p:ext uri="{BB962C8B-B14F-4D97-AF65-F5344CB8AC3E}">
        <p14:creationId xmlns:p14="http://schemas.microsoft.com/office/powerpoint/2010/main" val="774556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F9F9F9"/>
                </a:solidFill>
                <a:effectLst/>
                <a:latin typeface="Söhne"/>
              </a:rPr>
              <a:t>Ex: Sort them based on similarities like color, shape, or size. </a:t>
            </a:r>
          </a:p>
          <a:p>
            <a:endParaRPr lang="en-US" b="0" i="0" dirty="0">
              <a:solidFill>
                <a:srgbClr val="F9F9F9"/>
              </a:solidFill>
              <a:effectLst/>
              <a:latin typeface="Söhne"/>
            </a:endParaRPr>
          </a:p>
          <a:p>
            <a:r>
              <a:rPr lang="en-US" b="0" i="0" dirty="0">
                <a:solidFill>
                  <a:srgbClr val="F9F9F9"/>
                </a:solidFill>
                <a:effectLst/>
                <a:latin typeface="Söhne"/>
              </a:rPr>
              <a:t>groups data based on similarities or other patterns without any predefined labels</a:t>
            </a:r>
            <a:endParaRPr lang="en-US" dirty="0"/>
          </a:p>
        </p:txBody>
      </p:sp>
      <p:sp>
        <p:nvSpPr>
          <p:cNvPr id="4" name="Slide Number Placeholder 3"/>
          <p:cNvSpPr>
            <a:spLocks noGrp="1"/>
          </p:cNvSpPr>
          <p:nvPr>
            <p:ph type="sldNum" sz="quarter" idx="5"/>
          </p:nvPr>
        </p:nvSpPr>
        <p:spPr/>
        <p:txBody>
          <a:bodyPr/>
          <a:lstStyle/>
          <a:p>
            <a:fld id="{CB5DAC89-FF61-47A9-837C-46FBF5983533}" type="slidenum">
              <a:rPr lang="en-US" smtClean="0"/>
              <a:t>10</a:t>
            </a:fld>
            <a:endParaRPr lang="en-US"/>
          </a:p>
        </p:txBody>
      </p:sp>
    </p:spTree>
    <p:extLst>
      <p:ext uri="{BB962C8B-B14F-4D97-AF65-F5344CB8AC3E}">
        <p14:creationId xmlns:p14="http://schemas.microsoft.com/office/powerpoint/2010/main" val="1325420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FFFFFF"/>
                </a:solidFill>
                <a:effectLst/>
                <a:latin typeface="Söhne"/>
              </a:rPr>
              <a:t>the algorithm learns from both to make predictions, benefiting from the labeled data while also leveraging the additional unlabeled data to improve its performance.</a:t>
            </a:r>
          </a:p>
          <a:p>
            <a:br>
              <a:rPr lang="en-US" b="0" i="0" dirty="0">
                <a:solidFill>
                  <a:srgbClr val="FFFFFF"/>
                </a:solidFill>
                <a:effectLst/>
                <a:latin typeface="Söhne"/>
              </a:rPr>
            </a:br>
            <a:endParaRPr lang="en-US" dirty="0"/>
          </a:p>
        </p:txBody>
      </p:sp>
      <p:sp>
        <p:nvSpPr>
          <p:cNvPr id="4" name="Slide Number Placeholder 3"/>
          <p:cNvSpPr>
            <a:spLocks noGrp="1"/>
          </p:cNvSpPr>
          <p:nvPr>
            <p:ph type="sldNum" sz="quarter" idx="5"/>
          </p:nvPr>
        </p:nvSpPr>
        <p:spPr/>
        <p:txBody>
          <a:bodyPr/>
          <a:lstStyle/>
          <a:p>
            <a:fld id="{CB5DAC89-FF61-47A9-837C-46FBF5983533}" type="slidenum">
              <a:rPr lang="en-US" smtClean="0"/>
              <a:t>11</a:t>
            </a:fld>
            <a:endParaRPr lang="en-US"/>
          </a:p>
        </p:txBody>
      </p:sp>
    </p:spTree>
    <p:extLst>
      <p:ext uri="{BB962C8B-B14F-4D97-AF65-F5344CB8AC3E}">
        <p14:creationId xmlns:p14="http://schemas.microsoft.com/office/powerpoint/2010/main" val="1113444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F9F9F9"/>
                </a:solidFill>
                <a:effectLst/>
                <a:latin typeface="Söhne"/>
              </a:rPr>
              <a:t>An agent learns to make decisions by interacting with an environment. through trial and error, receiving feedback in the form of rewards or penalties, and adjusts its actions to maximize cumulative rewards over time.</a:t>
            </a:r>
          </a:p>
          <a:p>
            <a:endParaRPr lang="en-US" b="0" i="0" dirty="0">
              <a:solidFill>
                <a:srgbClr val="F9F9F9"/>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F9F9F9"/>
                </a:solidFill>
                <a:effectLst/>
                <a:latin typeface="Söhne"/>
              </a:rPr>
              <a:t>Q learning</a:t>
            </a:r>
            <a:r>
              <a:rPr lang="en-US" b="0" i="0" dirty="0">
                <a:solidFill>
                  <a:srgbClr val="F9F9F9"/>
                </a:solidFill>
                <a:effectLst/>
                <a:latin typeface="Söhne"/>
              </a:rPr>
              <a:t>: iteratively explores the environment, updating Q-values using the Bellman equation until convergence to the optimal policy is achieved.</a:t>
            </a:r>
            <a:endParaRPr lang="en-US" dirty="0"/>
          </a:p>
          <a:p>
            <a:endParaRPr lang="en-US" dirty="0"/>
          </a:p>
        </p:txBody>
      </p:sp>
      <p:sp>
        <p:nvSpPr>
          <p:cNvPr id="4" name="Slide Number Placeholder 3"/>
          <p:cNvSpPr>
            <a:spLocks noGrp="1"/>
          </p:cNvSpPr>
          <p:nvPr>
            <p:ph type="sldNum" sz="quarter" idx="5"/>
          </p:nvPr>
        </p:nvSpPr>
        <p:spPr/>
        <p:txBody>
          <a:bodyPr/>
          <a:lstStyle/>
          <a:p>
            <a:fld id="{CB5DAC89-FF61-47A9-837C-46FBF5983533}" type="slidenum">
              <a:rPr lang="en-US" smtClean="0"/>
              <a:t>12</a:t>
            </a:fld>
            <a:endParaRPr lang="en-US"/>
          </a:p>
        </p:txBody>
      </p:sp>
    </p:spTree>
    <p:extLst>
      <p:ext uri="{BB962C8B-B14F-4D97-AF65-F5344CB8AC3E}">
        <p14:creationId xmlns:p14="http://schemas.microsoft.com/office/powerpoint/2010/main" val="3697020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p:txBody>
          <a:bodyPr/>
          <a:lstStyle/>
          <a:p>
            <a:r>
              <a:rPr lang="en-US"/>
              <a:t>Click to edit Master title style</a:t>
            </a:r>
          </a:p>
        </p:txBody>
      </p:sp>
      <p:sp>
        <p:nvSpPr>
          <p:cNvPr id="8" name="Date Placeholder 7"/>
          <p:cNvSpPr>
            <a:spLocks noGrp="1"/>
          </p:cNvSpPr>
          <p:nvPr>
            <p:ph type="dt" sz="half" idx="10"/>
          </p:nvPr>
        </p:nvSpPr>
        <p:spPr/>
        <p:txBody>
          <a:bodyPr/>
          <a:lstStyle/>
          <a:p>
            <a:fld id="{24F72D4A-E85D-4E29-8E73-F1A36FE188E9}" type="datetime1">
              <a:rPr lang="en-US" smtClean="0"/>
              <a:t>2/8/2024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5C7968E5-736B-480B-B04E-4124262B06EE}" type="slidenum">
              <a:rPr lang="en-US" smtClean="0"/>
              <a:pPr/>
              <a:t>‹#›</a:t>
            </a:fld>
            <a:endParaRPr lang="en-US" dirty="0"/>
          </a:p>
        </p:txBody>
      </p:sp>
    </p:spTree>
    <p:extLst>
      <p:ext uri="{BB962C8B-B14F-4D97-AF65-F5344CB8AC3E}">
        <p14:creationId xmlns:p14="http://schemas.microsoft.com/office/powerpoint/2010/main" val="3855333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65958C-DBD8-493F-ABE3-97AF55407F8A}" type="datetime1">
              <a:rPr lang="en-US" smtClean="0"/>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968E5-736B-480B-B04E-4124262B06EE}" type="slidenum">
              <a:rPr lang="en-US" smtClean="0"/>
              <a:t>‹#›</a:t>
            </a:fld>
            <a:endParaRPr lang="en-US"/>
          </a:p>
        </p:txBody>
      </p:sp>
    </p:spTree>
    <p:extLst>
      <p:ext uri="{BB962C8B-B14F-4D97-AF65-F5344CB8AC3E}">
        <p14:creationId xmlns:p14="http://schemas.microsoft.com/office/powerpoint/2010/main" val="1231713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8F1830-4F20-4387-BA92-A5C920C286FF}" type="datetime1">
              <a:rPr lang="en-US" smtClean="0"/>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968E5-736B-480B-B04E-4124262B06EE}" type="slidenum">
              <a:rPr lang="en-US" smtClean="0"/>
              <a:t>‹#›</a:t>
            </a:fld>
            <a:endParaRPr lang="en-US"/>
          </a:p>
        </p:txBody>
      </p:sp>
    </p:spTree>
    <p:extLst>
      <p:ext uri="{BB962C8B-B14F-4D97-AF65-F5344CB8AC3E}">
        <p14:creationId xmlns:p14="http://schemas.microsoft.com/office/powerpoint/2010/main" val="1159314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3B6140-8698-4806-9C3B-DA50898DEA37}" type="datetime1">
              <a:rPr lang="en-US" smtClean="0"/>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968E5-736B-480B-B04E-4124262B06EE}" type="slidenum">
              <a:rPr lang="en-US" smtClean="0"/>
              <a:t>‹#›</a:t>
            </a:fld>
            <a:endParaRPr lang="en-US"/>
          </a:p>
        </p:txBody>
      </p:sp>
    </p:spTree>
    <p:extLst>
      <p:ext uri="{BB962C8B-B14F-4D97-AF65-F5344CB8AC3E}">
        <p14:creationId xmlns:p14="http://schemas.microsoft.com/office/powerpoint/2010/main" val="1248898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0164C5-7706-48CF-A08D-71A1446C43EE}" type="datetime1">
              <a:rPr lang="en-US" smtClean="0"/>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968E5-736B-480B-B04E-4124262B06EE}" type="slidenum">
              <a:rPr lang="en-US" smtClean="0"/>
              <a:t>‹#›</a:t>
            </a:fld>
            <a:endParaRPr lang="en-US"/>
          </a:p>
        </p:txBody>
      </p:sp>
    </p:spTree>
    <p:extLst>
      <p:ext uri="{BB962C8B-B14F-4D97-AF65-F5344CB8AC3E}">
        <p14:creationId xmlns:p14="http://schemas.microsoft.com/office/powerpoint/2010/main" val="2052805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ABC418-71CE-4265-A5FB-50E5E1FB64A4}" type="datetime1">
              <a:rPr lang="en-US" smtClean="0"/>
              <a:t>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7968E5-736B-480B-B04E-4124262B06EE}" type="slidenum">
              <a:rPr lang="en-US" smtClean="0"/>
              <a:t>‹#›</a:t>
            </a:fld>
            <a:endParaRPr lang="en-US"/>
          </a:p>
        </p:txBody>
      </p:sp>
    </p:spTree>
    <p:extLst>
      <p:ext uri="{BB962C8B-B14F-4D97-AF65-F5344CB8AC3E}">
        <p14:creationId xmlns:p14="http://schemas.microsoft.com/office/powerpoint/2010/main" val="2631434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FD61DC-1CDA-4F38-A2A9-F5EB26886529}" type="datetime1">
              <a:rPr lang="en-US" smtClean="0"/>
              <a:t>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7968E5-736B-480B-B04E-4124262B06EE}" type="slidenum">
              <a:rPr lang="en-US" smtClean="0"/>
              <a:t>‹#›</a:t>
            </a:fld>
            <a:endParaRPr lang="en-US"/>
          </a:p>
        </p:txBody>
      </p:sp>
    </p:spTree>
    <p:extLst>
      <p:ext uri="{BB962C8B-B14F-4D97-AF65-F5344CB8AC3E}">
        <p14:creationId xmlns:p14="http://schemas.microsoft.com/office/powerpoint/2010/main" val="3892444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CA8F24-3FA7-4014-BB99-B67970A91416}" type="datetime1">
              <a:rPr lang="en-US" smtClean="0"/>
              <a:t>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7968E5-736B-480B-B04E-4124262B06EE}" type="slidenum">
              <a:rPr lang="en-US" smtClean="0"/>
              <a:t>‹#›</a:t>
            </a:fld>
            <a:endParaRPr lang="en-US"/>
          </a:p>
        </p:txBody>
      </p:sp>
    </p:spTree>
    <p:extLst>
      <p:ext uri="{BB962C8B-B14F-4D97-AF65-F5344CB8AC3E}">
        <p14:creationId xmlns:p14="http://schemas.microsoft.com/office/powerpoint/2010/main" val="3860969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8B7B4D-C867-4354-AF1B-09237281FF63}" type="datetime1">
              <a:rPr lang="en-US" smtClean="0"/>
              <a:t>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7968E5-736B-480B-B04E-4124262B06EE}" type="slidenum">
              <a:rPr lang="en-US" smtClean="0"/>
              <a:t>‹#›</a:t>
            </a:fld>
            <a:endParaRPr lang="en-US"/>
          </a:p>
        </p:txBody>
      </p:sp>
    </p:spTree>
    <p:extLst>
      <p:ext uri="{BB962C8B-B14F-4D97-AF65-F5344CB8AC3E}">
        <p14:creationId xmlns:p14="http://schemas.microsoft.com/office/powerpoint/2010/main" val="1022705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10D03D-DF14-4C4F-98DF-15B901C7F1DD}" type="datetime1">
              <a:rPr lang="en-US" smtClean="0"/>
              <a:t>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7968E5-736B-480B-B04E-4124262B06EE}" type="slidenum">
              <a:rPr lang="en-US" smtClean="0"/>
              <a:t>‹#›</a:t>
            </a:fld>
            <a:endParaRPr lang="en-US"/>
          </a:p>
        </p:txBody>
      </p:sp>
    </p:spTree>
    <p:extLst>
      <p:ext uri="{BB962C8B-B14F-4D97-AF65-F5344CB8AC3E}">
        <p14:creationId xmlns:p14="http://schemas.microsoft.com/office/powerpoint/2010/main" val="3647131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B60EABD-323F-4AB8-A9C6-C0246A731F7A}" type="datetime1">
              <a:rPr lang="en-US" smtClean="0"/>
              <a:t>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7968E5-736B-480B-B04E-4124262B06EE}" type="slidenum">
              <a:rPr lang="en-US" smtClean="0"/>
              <a:t>‹#›</a:t>
            </a:fld>
            <a:endParaRPr lang="en-US"/>
          </a:p>
        </p:txBody>
      </p:sp>
    </p:spTree>
    <p:extLst>
      <p:ext uri="{BB962C8B-B14F-4D97-AF65-F5344CB8AC3E}">
        <p14:creationId xmlns:p14="http://schemas.microsoft.com/office/powerpoint/2010/main" val="2515403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6356351"/>
            <a:ext cx="9144000" cy="36512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07736" y="874474"/>
            <a:ext cx="7357557" cy="70409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7736" y="1819123"/>
            <a:ext cx="6222093" cy="302864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E49831E-4DF4-4472-AB10-186560BFF73A}" type="datetime1">
              <a:rPr lang="en-US" smtClean="0"/>
              <a:t>2/8/2024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5C7968E5-736B-480B-B04E-4124262B06EE}" type="slidenum">
              <a:rPr lang="en-US" smtClean="0"/>
              <a:pPr/>
              <a:t>‹#›</a:t>
            </a:fld>
            <a:endParaRPr lang="en-US" dirty="0"/>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986207" y="5224651"/>
            <a:ext cx="1058285" cy="1055698"/>
          </a:xfrm>
          <a:prstGeom prst="rect">
            <a:avLst/>
          </a:prstGeom>
        </p:spPr>
      </p:pic>
      <p:sp>
        <p:nvSpPr>
          <p:cNvPr id="12" name="Rectangle 11"/>
          <p:cNvSpPr/>
          <p:nvPr userDrawn="1"/>
        </p:nvSpPr>
        <p:spPr>
          <a:xfrm>
            <a:off x="0" y="0"/>
            <a:ext cx="9144000" cy="43059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13177"/>
            <a:ext cx="870857" cy="419302"/>
          </a:xfrm>
          <a:prstGeom prst="rect">
            <a:avLst/>
          </a:prstGeom>
        </p:spPr>
      </p:pic>
      <p:sp>
        <p:nvSpPr>
          <p:cNvPr id="9" name="TextBox 8"/>
          <p:cNvSpPr txBox="1"/>
          <p:nvPr userDrawn="1"/>
        </p:nvSpPr>
        <p:spPr>
          <a:xfrm>
            <a:off x="870857" y="30629"/>
            <a:ext cx="4741335" cy="369332"/>
          </a:xfrm>
          <a:prstGeom prst="rect">
            <a:avLst/>
          </a:prstGeom>
          <a:noFill/>
        </p:spPr>
        <p:txBody>
          <a:bodyPr wrap="square" rtlCol="0">
            <a:spAutoFit/>
          </a:bodyPr>
          <a:lstStyle/>
          <a:p>
            <a:r>
              <a:rPr lang="en-US" sz="1800" b="1" dirty="0">
                <a:solidFill>
                  <a:schemeClr val="tx1"/>
                </a:solidFill>
              </a:rPr>
              <a:t>Mechanical and Aerospace Engineering</a:t>
            </a:r>
          </a:p>
        </p:txBody>
      </p:sp>
    </p:spTree>
    <p:extLst>
      <p:ext uri="{BB962C8B-B14F-4D97-AF65-F5344CB8AC3E}">
        <p14:creationId xmlns:p14="http://schemas.microsoft.com/office/powerpoint/2010/main" val="19091597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journal.code4lib.org/articles/15660" TargetMode="Externa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journal.code4lib.org/articles/1566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lilianweng.github.io/posts/2018-02-19-rl-overview/"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journal.code4lib.org/articles/15660" TargetMode="External"/><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hyperlink" Target="https://www.industrialvision.co.uk/"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medium.com/analytics-vidhya/building-blocks-of-convolutional-neural-network-e641b6772008" TargetMode="External"/><Relationship Id="rId5" Type="http://schemas.openxmlformats.org/officeDocument/2006/relationships/image" Target="../media/image13.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8" y="1605443"/>
            <a:ext cx="7772400" cy="2387600"/>
          </a:xfrm>
        </p:spPr>
        <p:txBody>
          <a:bodyPr/>
          <a:lstStyle/>
          <a:p>
            <a:pPr algn="ctr"/>
            <a:r>
              <a:rPr lang="en-US" dirty="0"/>
              <a:t>Machine Learning</a:t>
            </a:r>
          </a:p>
        </p:txBody>
      </p:sp>
      <p:pic>
        <p:nvPicPr>
          <p:cNvPr id="5" name="Graphic 4" descr="Robot outline">
            <a:extLst>
              <a:ext uri="{FF2B5EF4-FFF2-40B4-BE49-F238E27FC236}">
                <a16:creationId xmlns:a16="http://schemas.microsoft.com/office/drawing/2014/main" id="{B5FDADA9-3724-57D4-8D2D-61774C04134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34696" y="3429000"/>
            <a:ext cx="1674603" cy="1674603"/>
          </a:xfrm>
          <a:prstGeom prst="rect">
            <a:avLst/>
          </a:prstGeom>
        </p:spPr>
      </p:pic>
    </p:spTree>
    <p:extLst>
      <p:ext uri="{BB962C8B-B14F-4D97-AF65-F5344CB8AC3E}">
        <p14:creationId xmlns:p14="http://schemas.microsoft.com/office/powerpoint/2010/main" val="1691657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7073F-BEEE-DD31-7FD7-D68C811BE9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721F94-7E48-7F57-8814-5E82332F46EF}"/>
              </a:ext>
            </a:extLst>
          </p:cNvPr>
          <p:cNvSpPr>
            <a:spLocks noGrp="1"/>
          </p:cNvSpPr>
          <p:nvPr>
            <p:ph type="title"/>
          </p:nvPr>
        </p:nvSpPr>
        <p:spPr>
          <a:xfrm>
            <a:off x="207736" y="1021123"/>
            <a:ext cx="7357557" cy="704093"/>
          </a:xfrm>
        </p:spPr>
        <p:txBody>
          <a:bodyPr>
            <a:normAutofit fontScale="90000"/>
          </a:bodyPr>
          <a:lstStyle/>
          <a:p>
            <a:r>
              <a:rPr lang="en-US" sz="3600" b="1" dirty="0"/>
              <a:t>Un-Supervised learning</a:t>
            </a:r>
            <a:br>
              <a:rPr lang="en-US" b="1" dirty="0"/>
            </a:br>
            <a:endParaRPr lang="en-US" dirty="0"/>
          </a:p>
        </p:txBody>
      </p:sp>
      <p:sp>
        <p:nvSpPr>
          <p:cNvPr id="3" name="Content Placeholder 2">
            <a:extLst>
              <a:ext uri="{FF2B5EF4-FFF2-40B4-BE49-F238E27FC236}">
                <a16:creationId xmlns:a16="http://schemas.microsoft.com/office/drawing/2014/main" id="{2065B98C-EABE-B985-2A9E-E9596F460253}"/>
              </a:ext>
            </a:extLst>
          </p:cNvPr>
          <p:cNvSpPr>
            <a:spLocks noGrp="1"/>
          </p:cNvSpPr>
          <p:nvPr>
            <p:ph idx="1"/>
          </p:nvPr>
        </p:nvSpPr>
        <p:spPr>
          <a:xfrm>
            <a:off x="207736" y="2104138"/>
            <a:ext cx="6184438" cy="3028647"/>
          </a:xfrm>
        </p:spPr>
        <p:txBody>
          <a:bodyPr/>
          <a:lstStyle/>
          <a:p>
            <a:pPr marL="0" indent="0">
              <a:buNone/>
            </a:pPr>
            <a:r>
              <a:rPr lang="en-US" sz="1800" dirty="0">
                <a:sym typeface="Wingdings" panose="05000000000000000000" pitchFamily="2" charset="2"/>
              </a:rPr>
              <a:t> </a:t>
            </a:r>
            <a:r>
              <a:rPr lang="en-US" sz="1800" dirty="0"/>
              <a:t>Given: training data (without desired outputs)</a:t>
            </a:r>
          </a:p>
          <a:p>
            <a:endParaRPr lang="en-US" dirty="0"/>
          </a:p>
        </p:txBody>
      </p:sp>
      <p:sp>
        <p:nvSpPr>
          <p:cNvPr id="4" name="Date Placeholder 3">
            <a:extLst>
              <a:ext uri="{FF2B5EF4-FFF2-40B4-BE49-F238E27FC236}">
                <a16:creationId xmlns:a16="http://schemas.microsoft.com/office/drawing/2014/main" id="{AF05B9C4-A357-7264-8C79-C6A88E18F274}"/>
              </a:ext>
            </a:extLst>
          </p:cNvPr>
          <p:cNvSpPr>
            <a:spLocks noGrp="1"/>
          </p:cNvSpPr>
          <p:nvPr>
            <p:ph type="dt" sz="half" idx="10"/>
          </p:nvPr>
        </p:nvSpPr>
        <p:spPr/>
        <p:txBody>
          <a:bodyPr/>
          <a:lstStyle/>
          <a:p>
            <a:fld id="{FA3B6140-8698-4806-9C3B-DA50898DEA37}" type="datetime1">
              <a:rPr lang="en-US" smtClean="0"/>
              <a:t>2/8/2024</a:t>
            </a:fld>
            <a:endParaRPr lang="en-US"/>
          </a:p>
        </p:txBody>
      </p:sp>
      <p:sp>
        <p:nvSpPr>
          <p:cNvPr id="5" name="Footer Placeholder 4">
            <a:extLst>
              <a:ext uri="{FF2B5EF4-FFF2-40B4-BE49-F238E27FC236}">
                <a16:creationId xmlns:a16="http://schemas.microsoft.com/office/drawing/2014/main" id="{22BFCC99-CF61-9766-5BB2-EC58FAAAAE27}"/>
              </a:ext>
            </a:extLst>
          </p:cNvPr>
          <p:cNvSpPr>
            <a:spLocks noGrp="1"/>
          </p:cNvSpPr>
          <p:nvPr>
            <p:ph type="ftr" sz="quarter" idx="11"/>
          </p:nvPr>
        </p:nvSpPr>
        <p:spPr/>
        <p:txBody>
          <a:bodyPr/>
          <a:lstStyle/>
          <a:p>
            <a:r>
              <a:rPr lang="en-US" dirty="0"/>
              <a:t>Un - Supervised Learning</a:t>
            </a:r>
          </a:p>
        </p:txBody>
      </p:sp>
      <p:sp>
        <p:nvSpPr>
          <p:cNvPr id="6" name="Slide Number Placeholder 5">
            <a:extLst>
              <a:ext uri="{FF2B5EF4-FFF2-40B4-BE49-F238E27FC236}">
                <a16:creationId xmlns:a16="http://schemas.microsoft.com/office/drawing/2014/main" id="{A5CABE44-ADB5-F2C7-990C-0C9EB8B4F403}"/>
              </a:ext>
            </a:extLst>
          </p:cNvPr>
          <p:cNvSpPr>
            <a:spLocks noGrp="1"/>
          </p:cNvSpPr>
          <p:nvPr>
            <p:ph type="sldNum" sz="quarter" idx="12"/>
          </p:nvPr>
        </p:nvSpPr>
        <p:spPr/>
        <p:txBody>
          <a:bodyPr/>
          <a:lstStyle/>
          <a:p>
            <a:fld id="{5C7968E5-736B-480B-B04E-4124262B06EE}" type="slidenum">
              <a:rPr lang="en-US" smtClean="0"/>
              <a:t>10</a:t>
            </a:fld>
            <a:endParaRPr lang="en-US"/>
          </a:p>
        </p:txBody>
      </p:sp>
      <p:sp>
        <p:nvSpPr>
          <p:cNvPr id="7" name="TextBox 6">
            <a:extLst>
              <a:ext uri="{FF2B5EF4-FFF2-40B4-BE49-F238E27FC236}">
                <a16:creationId xmlns:a16="http://schemas.microsoft.com/office/drawing/2014/main" id="{538445B6-99C3-EEB0-CF89-ECE8180988CE}"/>
              </a:ext>
            </a:extLst>
          </p:cNvPr>
          <p:cNvSpPr txBox="1"/>
          <p:nvPr/>
        </p:nvSpPr>
        <p:spPr>
          <a:xfrm>
            <a:off x="499392" y="2782669"/>
            <a:ext cx="4616210" cy="646331"/>
          </a:xfrm>
          <a:prstGeom prst="rect">
            <a:avLst/>
          </a:prstGeom>
          <a:noFill/>
        </p:spPr>
        <p:txBody>
          <a:bodyPr wrap="square" rtlCol="0">
            <a:spAutoFit/>
          </a:bodyPr>
          <a:lstStyle/>
          <a:p>
            <a:r>
              <a:rPr lang="en-US" dirty="0">
                <a:latin typeface="Söhne"/>
              </a:rPr>
              <a:t>The A</a:t>
            </a:r>
            <a:r>
              <a:rPr lang="en-US" b="0" i="0" dirty="0">
                <a:effectLst/>
                <a:latin typeface="Söhne"/>
              </a:rPr>
              <a:t>lgorithm learns patterns and structures from unlabeled data without explicit guidance</a:t>
            </a:r>
            <a:r>
              <a:rPr lang="en-US" b="0" i="0" dirty="0">
                <a:solidFill>
                  <a:srgbClr val="F9F9F9"/>
                </a:solidFill>
                <a:effectLst/>
                <a:latin typeface="Söhne"/>
              </a:rPr>
              <a:t>.</a:t>
            </a:r>
            <a:endParaRPr lang="en-US" dirty="0"/>
          </a:p>
        </p:txBody>
      </p:sp>
      <p:pic>
        <p:nvPicPr>
          <p:cNvPr id="9" name="Picture 8">
            <a:extLst>
              <a:ext uri="{FF2B5EF4-FFF2-40B4-BE49-F238E27FC236}">
                <a16:creationId xmlns:a16="http://schemas.microsoft.com/office/drawing/2014/main" id="{2266D8D0-17D4-D737-247C-0A7EA3C0B832}"/>
              </a:ext>
            </a:extLst>
          </p:cNvPr>
          <p:cNvPicPr>
            <a:picLocks noChangeAspect="1"/>
          </p:cNvPicPr>
          <p:nvPr/>
        </p:nvPicPr>
        <p:blipFill>
          <a:blip r:embed="rId3"/>
          <a:stretch>
            <a:fillRect/>
          </a:stretch>
        </p:blipFill>
        <p:spPr>
          <a:xfrm>
            <a:off x="5407258" y="1469966"/>
            <a:ext cx="3363361" cy="3623162"/>
          </a:xfrm>
          <a:prstGeom prst="rect">
            <a:avLst/>
          </a:prstGeom>
        </p:spPr>
      </p:pic>
      <p:pic>
        <p:nvPicPr>
          <p:cNvPr id="11" name="Picture 10">
            <a:extLst>
              <a:ext uri="{FF2B5EF4-FFF2-40B4-BE49-F238E27FC236}">
                <a16:creationId xmlns:a16="http://schemas.microsoft.com/office/drawing/2014/main" id="{250D9D41-51F7-1606-D72C-3376F05663C4}"/>
              </a:ext>
            </a:extLst>
          </p:cNvPr>
          <p:cNvPicPr>
            <a:picLocks noChangeAspect="1"/>
          </p:cNvPicPr>
          <p:nvPr/>
        </p:nvPicPr>
        <p:blipFill>
          <a:blip r:embed="rId4"/>
          <a:stretch>
            <a:fillRect/>
          </a:stretch>
        </p:blipFill>
        <p:spPr>
          <a:xfrm>
            <a:off x="280510" y="3893330"/>
            <a:ext cx="5126748" cy="1618377"/>
          </a:xfrm>
          <a:prstGeom prst="rect">
            <a:avLst/>
          </a:prstGeom>
        </p:spPr>
      </p:pic>
      <p:sp>
        <p:nvSpPr>
          <p:cNvPr id="13" name="TextBox 12">
            <a:extLst>
              <a:ext uri="{FF2B5EF4-FFF2-40B4-BE49-F238E27FC236}">
                <a16:creationId xmlns:a16="http://schemas.microsoft.com/office/drawing/2014/main" id="{2C7AB28D-EA74-1D02-83E7-FA20E1FE1591}"/>
              </a:ext>
            </a:extLst>
          </p:cNvPr>
          <p:cNvSpPr txBox="1"/>
          <p:nvPr/>
        </p:nvSpPr>
        <p:spPr>
          <a:xfrm>
            <a:off x="4800480" y="6039695"/>
            <a:ext cx="4576916" cy="276999"/>
          </a:xfrm>
          <a:prstGeom prst="rect">
            <a:avLst/>
          </a:prstGeom>
          <a:noFill/>
        </p:spPr>
        <p:txBody>
          <a:bodyPr wrap="square">
            <a:spAutoFit/>
          </a:bodyPr>
          <a:lstStyle/>
          <a:p>
            <a:r>
              <a:rPr lang="en-US" sz="1200" b="1" i="0" u="none" strike="noStrike" dirty="0">
                <a:solidFill>
                  <a:srgbClr val="434343"/>
                </a:solidFill>
                <a:effectLst/>
                <a:latin typeface="Arial" panose="020B0604020202020204" pitchFamily="34" charset="0"/>
              </a:rPr>
              <a:t>Image Source: </a:t>
            </a:r>
            <a:r>
              <a:rPr lang="en-US" sz="1200" b="1" i="0" u="none" strike="noStrike" dirty="0">
                <a:solidFill>
                  <a:srgbClr val="434343"/>
                </a:solidFill>
                <a:effectLst/>
                <a:latin typeface="Arial" panose="020B0604020202020204" pitchFamily="34" charset="0"/>
                <a:hlinkClick r:id="rId5"/>
              </a:rPr>
              <a:t>ML Based Chat Analysis</a:t>
            </a:r>
            <a:endParaRPr lang="en-US" sz="1200" dirty="0"/>
          </a:p>
        </p:txBody>
      </p:sp>
    </p:spTree>
    <p:extLst>
      <p:ext uri="{BB962C8B-B14F-4D97-AF65-F5344CB8AC3E}">
        <p14:creationId xmlns:p14="http://schemas.microsoft.com/office/powerpoint/2010/main" val="3163515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A59FC-0352-7D0A-7637-5A73864CEF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6CED2C-CA53-029A-2B75-2B98507C3457}"/>
              </a:ext>
            </a:extLst>
          </p:cNvPr>
          <p:cNvSpPr>
            <a:spLocks noGrp="1"/>
          </p:cNvSpPr>
          <p:nvPr>
            <p:ph type="title"/>
          </p:nvPr>
        </p:nvSpPr>
        <p:spPr>
          <a:xfrm>
            <a:off x="207736" y="1021123"/>
            <a:ext cx="7357557" cy="704093"/>
          </a:xfrm>
        </p:spPr>
        <p:txBody>
          <a:bodyPr>
            <a:normAutofit fontScale="90000"/>
          </a:bodyPr>
          <a:lstStyle/>
          <a:p>
            <a:r>
              <a:rPr lang="en-US" sz="3600" b="1" dirty="0"/>
              <a:t>Semi - Supervised learning</a:t>
            </a:r>
            <a:br>
              <a:rPr lang="en-US" b="1" dirty="0"/>
            </a:br>
            <a:endParaRPr lang="en-US" dirty="0"/>
          </a:p>
        </p:txBody>
      </p:sp>
      <p:sp>
        <p:nvSpPr>
          <p:cNvPr id="3" name="Content Placeholder 2">
            <a:extLst>
              <a:ext uri="{FF2B5EF4-FFF2-40B4-BE49-F238E27FC236}">
                <a16:creationId xmlns:a16="http://schemas.microsoft.com/office/drawing/2014/main" id="{68F730FD-5413-BFB0-D769-704DA5F40360}"/>
              </a:ext>
            </a:extLst>
          </p:cNvPr>
          <p:cNvSpPr>
            <a:spLocks noGrp="1"/>
          </p:cNvSpPr>
          <p:nvPr>
            <p:ph idx="1"/>
          </p:nvPr>
        </p:nvSpPr>
        <p:spPr>
          <a:xfrm>
            <a:off x="322328" y="1914676"/>
            <a:ext cx="5062355" cy="3028647"/>
          </a:xfrm>
        </p:spPr>
        <p:txBody>
          <a:bodyPr/>
          <a:lstStyle/>
          <a:p>
            <a:pPr>
              <a:buFont typeface="Wingdings" panose="05000000000000000000" pitchFamily="2" charset="2"/>
              <a:buChar char="à"/>
            </a:pPr>
            <a:r>
              <a:rPr lang="en-US" sz="1800" dirty="0"/>
              <a:t>Given: training data </a:t>
            </a:r>
          </a:p>
          <a:p>
            <a:pPr marL="0" indent="0">
              <a:buNone/>
            </a:pPr>
            <a:r>
              <a:rPr lang="en-US" sz="1800" dirty="0"/>
              <a:t>+ A few desired outputs</a:t>
            </a:r>
          </a:p>
          <a:p>
            <a:pPr marL="457200" lvl="1" indent="0">
              <a:buNone/>
            </a:pPr>
            <a:endParaRPr lang="en-US" sz="1400" dirty="0"/>
          </a:p>
        </p:txBody>
      </p:sp>
      <p:sp>
        <p:nvSpPr>
          <p:cNvPr id="4" name="Date Placeholder 3">
            <a:extLst>
              <a:ext uri="{FF2B5EF4-FFF2-40B4-BE49-F238E27FC236}">
                <a16:creationId xmlns:a16="http://schemas.microsoft.com/office/drawing/2014/main" id="{D38E2B9E-FB8A-2B42-7584-AC7CE4D6BB3F}"/>
              </a:ext>
            </a:extLst>
          </p:cNvPr>
          <p:cNvSpPr>
            <a:spLocks noGrp="1"/>
          </p:cNvSpPr>
          <p:nvPr>
            <p:ph type="dt" sz="half" idx="10"/>
          </p:nvPr>
        </p:nvSpPr>
        <p:spPr/>
        <p:txBody>
          <a:bodyPr/>
          <a:lstStyle/>
          <a:p>
            <a:fld id="{FA3B6140-8698-4806-9C3B-DA50898DEA37}" type="datetime1">
              <a:rPr lang="en-US" smtClean="0"/>
              <a:t>2/8/2024</a:t>
            </a:fld>
            <a:endParaRPr lang="en-US"/>
          </a:p>
        </p:txBody>
      </p:sp>
      <p:sp>
        <p:nvSpPr>
          <p:cNvPr id="5" name="Footer Placeholder 4">
            <a:extLst>
              <a:ext uri="{FF2B5EF4-FFF2-40B4-BE49-F238E27FC236}">
                <a16:creationId xmlns:a16="http://schemas.microsoft.com/office/drawing/2014/main" id="{6AB66015-A70E-E32A-E81F-D927D26529F8}"/>
              </a:ext>
            </a:extLst>
          </p:cNvPr>
          <p:cNvSpPr>
            <a:spLocks noGrp="1"/>
          </p:cNvSpPr>
          <p:nvPr>
            <p:ph type="ftr" sz="quarter" idx="11"/>
          </p:nvPr>
        </p:nvSpPr>
        <p:spPr/>
        <p:txBody>
          <a:bodyPr/>
          <a:lstStyle/>
          <a:p>
            <a:r>
              <a:rPr lang="en-US" dirty="0"/>
              <a:t>Semi – Supervised Learning</a:t>
            </a:r>
          </a:p>
        </p:txBody>
      </p:sp>
      <p:sp>
        <p:nvSpPr>
          <p:cNvPr id="6" name="Slide Number Placeholder 5">
            <a:extLst>
              <a:ext uri="{FF2B5EF4-FFF2-40B4-BE49-F238E27FC236}">
                <a16:creationId xmlns:a16="http://schemas.microsoft.com/office/drawing/2014/main" id="{7D0731D2-C627-49A4-0A77-3D6A7548054F}"/>
              </a:ext>
            </a:extLst>
          </p:cNvPr>
          <p:cNvSpPr>
            <a:spLocks noGrp="1"/>
          </p:cNvSpPr>
          <p:nvPr>
            <p:ph type="sldNum" sz="quarter" idx="12"/>
          </p:nvPr>
        </p:nvSpPr>
        <p:spPr/>
        <p:txBody>
          <a:bodyPr/>
          <a:lstStyle/>
          <a:p>
            <a:fld id="{5C7968E5-736B-480B-B04E-4124262B06EE}" type="slidenum">
              <a:rPr lang="en-US" smtClean="0"/>
              <a:t>11</a:t>
            </a:fld>
            <a:endParaRPr lang="en-US"/>
          </a:p>
        </p:txBody>
      </p:sp>
      <p:pic>
        <p:nvPicPr>
          <p:cNvPr id="10" name="Picture 9">
            <a:extLst>
              <a:ext uri="{FF2B5EF4-FFF2-40B4-BE49-F238E27FC236}">
                <a16:creationId xmlns:a16="http://schemas.microsoft.com/office/drawing/2014/main" id="{039C040F-91E9-FFC1-4C74-89FC84C2F3C7}"/>
              </a:ext>
            </a:extLst>
          </p:cNvPr>
          <p:cNvPicPr>
            <a:picLocks noChangeAspect="1"/>
          </p:cNvPicPr>
          <p:nvPr/>
        </p:nvPicPr>
        <p:blipFill>
          <a:blip r:embed="rId3"/>
          <a:stretch>
            <a:fillRect/>
          </a:stretch>
        </p:blipFill>
        <p:spPr>
          <a:xfrm>
            <a:off x="3028950" y="1785707"/>
            <a:ext cx="5973009" cy="3286584"/>
          </a:xfrm>
          <a:prstGeom prst="rect">
            <a:avLst/>
          </a:prstGeom>
        </p:spPr>
      </p:pic>
      <p:sp>
        <p:nvSpPr>
          <p:cNvPr id="11" name="TextBox 10">
            <a:extLst>
              <a:ext uri="{FF2B5EF4-FFF2-40B4-BE49-F238E27FC236}">
                <a16:creationId xmlns:a16="http://schemas.microsoft.com/office/drawing/2014/main" id="{2AA2F64D-E832-6779-6334-EAC2F171F6E4}"/>
              </a:ext>
            </a:extLst>
          </p:cNvPr>
          <p:cNvSpPr txBox="1"/>
          <p:nvPr/>
        </p:nvSpPr>
        <p:spPr>
          <a:xfrm>
            <a:off x="6015454" y="6079352"/>
            <a:ext cx="4576916" cy="276999"/>
          </a:xfrm>
          <a:prstGeom prst="rect">
            <a:avLst/>
          </a:prstGeom>
          <a:noFill/>
        </p:spPr>
        <p:txBody>
          <a:bodyPr wrap="square">
            <a:spAutoFit/>
          </a:bodyPr>
          <a:lstStyle/>
          <a:p>
            <a:r>
              <a:rPr lang="en-US" sz="1200" b="1" i="0" u="none" strike="noStrike" dirty="0">
                <a:solidFill>
                  <a:srgbClr val="434343"/>
                </a:solidFill>
                <a:effectLst/>
                <a:latin typeface="Arial" panose="020B0604020202020204" pitchFamily="34" charset="0"/>
              </a:rPr>
              <a:t>Image Source: </a:t>
            </a:r>
            <a:r>
              <a:rPr lang="en-US" sz="1200" b="1" i="0" u="none" strike="noStrike" dirty="0">
                <a:solidFill>
                  <a:srgbClr val="434343"/>
                </a:solidFill>
                <a:effectLst/>
                <a:latin typeface="Arial" panose="020B0604020202020204" pitchFamily="34" charset="0"/>
                <a:hlinkClick r:id="rId4"/>
              </a:rPr>
              <a:t>ML Semi</a:t>
            </a:r>
            <a:endParaRPr lang="en-US" sz="1200" dirty="0"/>
          </a:p>
        </p:txBody>
      </p:sp>
    </p:spTree>
    <p:extLst>
      <p:ext uri="{BB962C8B-B14F-4D97-AF65-F5344CB8AC3E}">
        <p14:creationId xmlns:p14="http://schemas.microsoft.com/office/powerpoint/2010/main" val="2566351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A2B77-BABD-062F-08C1-C33FF7F960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845735-3093-BA46-FBC2-08D98FA1A6BF}"/>
              </a:ext>
            </a:extLst>
          </p:cNvPr>
          <p:cNvSpPr>
            <a:spLocks noGrp="1"/>
          </p:cNvSpPr>
          <p:nvPr>
            <p:ph type="title"/>
          </p:nvPr>
        </p:nvSpPr>
        <p:spPr>
          <a:xfrm>
            <a:off x="207736" y="1021123"/>
            <a:ext cx="7357557" cy="704093"/>
          </a:xfrm>
        </p:spPr>
        <p:txBody>
          <a:bodyPr>
            <a:normAutofit fontScale="90000"/>
          </a:bodyPr>
          <a:lstStyle/>
          <a:p>
            <a:r>
              <a:rPr lang="en-US" sz="3600" b="1" dirty="0"/>
              <a:t>Reinforcement learning</a:t>
            </a:r>
            <a:br>
              <a:rPr lang="en-US" b="1" dirty="0"/>
            </a:br>
            <a:endParaRPr lang="en-US" dirty="0"/>
          </a:p>
        </p:txBody>
      </p:sp>
      <p:sp>
        <p:nvSpPr>
          <p:cNvPr id="4" name="Date Placeholder 3">
            <a:extLst>
              <a:ext uri="{FF2B5EF4-FFF2-40B4-BE49-F238E27FC236}">
                <a16:creationId xmlns:a16="http://schemas.microsoft.com/office/drawing/2014/main" id="{5F227C98-DBF2-875E-B798-7D5B5813A9C9}"/>
              </a:ext>
            </a:extLst>
          </p:cNvPr>
          <p:cNvSpPr>
            <a:spLocks noGrp="1"/>
          </p:cNvSpPr>
          <p:nvPr>
            <p:ph type="dt" sz="half" idx="10"/>
          </p:nvPr>
        </p:nvSpPr>
        <p:spPr/>
        <p:txBody>
          <a:bodyPr/>
          <a:lstStyle/>
          <a:p>
            <a:fld id="{FA3B6140-8698-4806-9C3B-DA50898DEA37}" type="datetime1">
              <a:rPr lang="en-US" smtClean="0"/>
              <a:t>2/8/2024</a:t>
            </a:fld>
            <a:endParaRPr lang="en-US"/>
          </a:p>
        </p:txBody>
      </p:sp>
      <p:sp>
        <p:nvSpPr>
          <p:cNvPr id="5" name="Footer Placeholder 4">
            <a:extLst>
              <a:ext uri="{FF2B5EF4-FFF2-40B4-BE49-F238E27FC236}">
                <a16:creationId xmlns:a16="http://schemas.microsoft.com/office/drawing/2014/main" id="{921BABFB-497E-D0E3-6D59-3F6FBE192CF0}"/>
              </a:ext>
            </a:extLst>
          </p:cNvPr>
          <p:cNvSpPr>
            <a:spLocks noGrp="1"/>
          </p:cNvSpPr>
          <p:nvPr>
            <p:ph type="ftr" sz="quarter" idx="11"/>
          </p:nvPr>
        </p:nvSpPr>
        <p:spPr/>
        <p:txBody>
          <a:bodyPr/>
          <a:lstStyle/>
          <a:p>
            <a:r>
              <a:rPr lang="en-US" dirty="0"/>
              <a:t>Reinforcement Learning</a:t>
            </a:r>
          </a:p>
        </p:txBody>
      </p:sp>
      <p:sp>
        <p:nvSpPr>
          <p:cNvPr id="6" name="Slide Number Placeholder 5">
            <a:extLst>
              <a:ext uri="{FF2B5EF4-FFF2-40B4-BE49-F238E27FC236}">
                <a16:creationId xmlns:a16="http://schemas.microsoft.com/office/drawing/2014/main" id="{84000AF5-6B63-5A86-EF65-E61C88D4E951}"/>
              </a:ext>
            </a:extLst>
          </p:cNvPr>
          <p:cNvSpPr>
            <a:spLocks noGrp="1"/>
          </p:cNvSpPr>
          <p:nvPr>
            <p:ph type="sldNum" sz="quarter" idx="12"/>
          </p:nvPr>
        </p:nvSpPr>
        <p:spPr/>
        <p:txBody>
          <a:bodyPr/>
          <a:lstStyle/>
          <a:p>
            <a:fld id="{5C7968E5-736B-480B-B04E-4124262B06EE}" type="slidenum">
              <a:rPr lang="en-US" smtClean="0"/>
              <a:t>12</a:t>
            </a:fld>
            <a:endParaRPr lang="en-US"/>
          </a:p>
        </p:txBody>
      </p:sp>
      <p:sp>
        <p:nvSpPr>
          <p:cNvPr id="10" name="TextBox 9">
            <a:extLst>
              <a:ext uri="{FF2B5EF4-FFF2-40B4-BE49-F238E27FC236}">
                <a16:creationId xmlns:a16="http://schemas.microsoft.com/office/drawing/2014/main" id="{909AB781-753A-424A-D67A-86CBD218BF48}"/>
              </a:ext>
            </a:extLst>
          </p:cNvPr>
          <p:cNvSpPr txBox="1"/>
          <p:nvPr/>
        </p:nvSpPr>
        <p:spPr>
          <a:xfrm>
            <a:off x="2477270" y="4556015"/>
            <a:ext cx="4189457" cy="369332"/>
          </a:xfrm>
          <a:prstGeom prst="rect">
            <a:avLst/>
          </a:prstGeom>
          <a:noFill/>
        </p:spPr>
        <p:txBody>
          <a:bodyPr wrap="square">
            <a:spAutoFit/>
          </a:bodyPr>
          <a:lstStyle/>
          <a:p>
            <a:r>
              <a:rPr lang="en-US" sz="1800" dirty="0"/>
              <a:t>Rewards from a sequence of actions</a:t>
            </a:r>
            <a:endParaRPr lang="en-US" dirty="0"/>
          </a:p>
        </p:txBody>
      </p:sp>
      <p:pic>
        <p:nvPicPr>
          <p:cNvPr id="12" name="Picture 11">
            <a:extLst>
              <a:ext uri="{FF2B5EF4-FFF2-40B4-BE49-F238E27FC236}">
                <a16:creationId xmlns:a16="http://schemas.microsoft.com/office/drawing/2014/main" id="{93EAEB9D-866C-5B0B-5906-C722C17861D2}"/>
              </a:ext>
            </a:extLst>
          </p:cNvPr>
          <p:cNvPicPr>
            <a:picLocks noChangeAspect="1"/>
          </p:cNvPicPr>
          <p:nvPr/>
        </p:nvPicPr>
        <p:blipFill>
          <a:blip r:embed="rId3"/>
          <a:stretch>
            <a:fillRect/>
          </a:stretch>
        </p:blipFill>
        <p:spPr>
          <a:xfrm>
            <a:off x="1433359" y="1586179"/>
            <a:ext cx="6277281" cy="2894812"/>
          </a:xfrm>
          <a:prstGeom prst="rect">
            <a:avLst/>
          </a:prstGeom>
        </p:spPr>
      </p:pic>
      <p:sp>
        <p:nvSpPr>
          <p:cNvPr id="13" name="TextBox 12">
            <a:extLst>
              <a:ext uri="{FF2B5EF4-FFF2-40B4-BE49-F238E27FC236}">
                <a16:creationId xmlns:a16="http://schemas.microsoft.com/office/drawing/2014/main" id="{DDADC98B-20CF-2B84-F4D5-9854D872D128}"/>
              </a:ext>
            </a:extLst>
          </p:cNvPr>
          <p:cNvSpPr txBox="1"/>
          <p:nvPr/>
        </p:nvSpPr>
        <p:spPr>
          <a:xfrm>
            <a:off x="6194651" y="6047693"/>
            <a:ext cx="4576916" cy="276999"/>
          </a:xfrm>
          <a:prstGeom prst="rect">
            <a:avLst/>
          </a:prstGeom>
          <a:noFill/>
        </p:spPr>
        <p:txBody>
          <a:bodyPr wrap="square">
            <a:spAutoFit/>
          </a:bodyPr>
          <a:lstStyle/>
          <a:p>
            <a:r>
              <a:rPr lang="en-US" sz="1200" b="1" i="0" u="none" strike="noStrike" dirty="0">
                <a:solidFill>
                  <a:srgbClr val="434343"/>
                </a:solidFill>
                <a:effectLst/>
                <a:latin typeface="Arial" panose="020B0604020202020204" pitchFamily="34" charset="0"/>
              </a:rPr>
              <a:t>Image Source: </a:t>
            </a:r>
            <a:r>
              <a:rPr lang="en-US" sz="1200" b="1" i="0" u="none" strike="noStrike" dirty="0">
                <a:solidFill>
                  <a:srgbClr val="434343"/>
                </a:solidFill>
                <a:effectLst/>
                <a:latin typeface="Arial" panose="020B0604020202020204" pitchFamily="34" charset="0"/>
                <a:hlinkClick r:id="rId4"/>
              </a:rPr>
              <a:t>PeekRL</a:t>
            </a:r>
            <a:endParaRPr lang="en-US" sz="1200" dirty="0"/>
          </a:p>
        </p:txBody>
      </p:sp>
      <p:sp>
        <p:nvSpPr>
          <p:cNvPr id="18" name="TextBox 17">
            <a:extLst>
              <a:ext uri="{FF2B5EF4-FFF2-40B4-BE49-F238E27FC236}">
                <a16:creationId xmlns:a16="http://schemas.microsoft.com/office/drawing/2014/main" id="{4B4C1B9A-02DB-5F04-EAA7-F4D837115025}"/>
              </a:ext>
            </a:extLst>
          </p:cNvPr>
          <p:cNvSpPr txBox="1"/>
          <p:nvPr/>
        </p:nvSpPr>
        <p:spPr>
          <a:xfrm>
            <a:off x="747252" y="5486400"/>
            <a:ext cx="3728328" cy="369332"/>
          </a:xfrm>
          <a:prstGeom prst="rect">
            <a:avLst/>
          </a:prstGeom>
          <a:noFill/>
        </p:spPr>
        <p:txBody>
          <a:bodyPr wrap="none" rtlCol="0">
            <a:spAutoFit/>
          </a:bodyPr>
          <a:lstStyle/>
          <a:p>
            <a:r>
              <a:rPr lang="en-US" b="1" dirty="0"/>
              <a:t>Controls Application: Q learning</a:t>
            </a:r>
          </a:p>
        </p:txBody>
      </p:sp>
    </p:spTree>
    <p:extLst>
      <p:ext uri="{BB962C8B-B14F-4D97-AF65-F5344CB8AC3E}">
        <p14:creationId xmlns:p14="http://schemas.microsoft.com/office/powerpoint/2010/main" val="1259021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AF050-35D5-2836-5AA3-EA836F44C90F}"/>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3E327A3E-CBBC-E247-FA17-020297560C4C}"/>
              </a:ext>
            </a:extLst>
          </p:cNvPr>
          <p:cNvSpPr>
            <a:spLocks noGrp="1"/>
          </p:cNvSpPr>
          <p:nvPr>
            <p:ph idx="1"/>
          </p:nvPr>
        </p:nvSpPr>
        <p:spPr>
          <a:xfrm>
            <a:off x="207736" y="1819123"/>
            <a:ext cx="8418679" cy="3028647"/>
          </a:xfrm>
        </p:spPr>
        <p:txBody>
          <a:bodyPr>
            <a:normAutofit/>
          </a:bodyPr>
          <a:lstStyle/>
          <a:p>
            <a:r>
              <a:rPr lang="en-US" sz="1800" b="0" i="0" dirty="0">
                <a:effectLst/>
                <a:latin typeface="Söhne"/>
              </a:rPr>
              <a:t>Eaton, E. (2017). Introduction to Machine Learning CIS 419/519. University of Pennsylvania, Department of Computer Science.</a:t>
            </a:r>
          </a:p>
          <a:p>
            <a:r>
              <a:rPr lang="en-US" sz="1800" dirty="0">
                <a:latin typeface="Söhne"/>
              </a:rPr>
              <a:t>MIT (2019), Intro to Machine Learning, MITOpenLearningLibrary, Department of Computer Science.</a:t>
            </a:r>
          </a:p>
          <a:p>
            <a:r>
              <a:rPr lang="en-US" sz="1800" b="0" i="0" dirty="0">
                <a:effectLst/>
                <a:latin typeface="Söhne"/>
              </a:rPr>
              <a:t>Hasti, V. (2023) AI for Engineering Applications </a:t>
            </a:r>
            <a:r>
              <a:rPr lang="en-US" sz="1800" dirty="0">
                <a:latin typeface="Söhne"/>
              </a:rPr>
              <a:t>MAE 589, North Carolina State University, MAE Department. </a:t>
            </a:r>
          </a:p>
          <a:p>
            <a:r>
              <a:rPr lang="en-US" sz="1800" b="0" i="0" dirty="0">
                <a:effectLst/>
                <a:latin typeface="Söhne"/>
              </a:rPr>
              <a:t>Fiona. (2020). Building Blocks Of Convolutional Neural Network. Analytics Vidhya, Medium. </a:t>
            </a:r>
          </a:p>
          <a:p>
            <a:endParaRPr lang="en-US" sz="1800" dirty="0"/>
          </a:p>
        </p:txBody>
      </p:sp>
      <p:sp>
        <p:nvSpPr>
          <p:cNvPr id="4" name="Date Placeholder 3">
            <a:extLst>
              <a:ext uri="{FF2B5EF4-FFF2-40B4-BE49-F238E27FC236}">
                <a16:creationId xmlns:a16="http://schemas.microsoft.com/office/drawing/2014/main" id="{784E6A07-D0C8-0A22-18E6-49668924EED2}"/>
              </a:ext>
            </a:extLst>
          </p:cNvPr>
          <p:cNvSpPr>
            <a:spLocks noGrp="1"/>
          </p:cNvSpPr>
          <p:nvPr>
            <p:ph type="dt" sz="half" idx="10"/>
          </p:nvPr>
        </p:nvSpPr>
        <p:spPr/>
        <p:txBody>
          <a:bodyPr/>
          <a:lstStyle/>
          <a:p>
            <a:fld id="{FA3B6140-8698-4806-9C3B-DA50898DEA37}" type="datetime1">
              <a:rPr lang="en-US" smtClean="0"/>
              <a:t>2/8/2024</a:t>
            </a:fld>
            <a:endParaRPr lang="en-US"/>
          </a:p>
        </p:txBody>
      </p:sp>
      <p:sp>
        <p:nvSpPr>
          <p:cNvPr id="5" name="Footer Placeholder 4">
            <a:extLst>
              <a:ext uri="{FF2B5EF4-FFF2-40B4-BE49-F238E27FC236}">
                <a16:creationId xmlns:a16="http://schemas.microsoft.com/office/drawing/2014/main" id="{901C8CBD-08C2-546E-65E6-A6A3A05E2E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64473D-C6B6-0DBC-30FD-54D28C458B3E}"/>
              </a:ext>
            </a:extLst>
          </p:cNvPr>
          <p:cNvSpPr>
            <a:spLocks noGrp="1"/>
          </p:cNvSpPr>
          <p:nvPr>
            <p:ph type="sldNum" sz="quarter" idx="12"/>
          </p:nvPr>
        </p:nvSpPr>
        <p:spPr/>
        <p:txBody>
          <a:bodyPr/>
          <a:lstStyle/>
          <a:p>
            <a:fld id="{5C7968E5-736B-480B-B04E-4124262B06EE}" type="slidenum">
              <a:rPr lang="en-US" smtClean="0"/>
              <a:t>13</a:t>
            </a:fld>
            <a:endParaRPr lang="en-US"/>
          </a:p>
        </p:txBody>
      </p:sp>
    </p:spTree>
    <p:extLst>
      <p:ext uri="{BB962C8B-B14F-4D97-AF65-F5344CB8AC3E}">
        <p14:creationId xmlns:p14="http://schemas.microsoft.com/office/powerpoint/2010/main" val="3356005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731520"/>
            <a:ext cx="7357557" cy="704093"/>
          </a:xfrm>
        </p:spPr>
        <p:txBody>
          <a:bodyPr>
            <a:normAutofit/>
          </a:bodyPr>
          <a:lstStyle/>
          <a:p>
            <a:r>
              <a:rPr lang="en-US" sz="3200" b="1" dirty="0"/>
              <a:t>Types of Machine Learning</a:t>
            </a:r>
          </a:p>
        </p:txBody>
      </p:sp>
      <p:sp>
        <p:nvSpPr>
          <p:cNvPr id="3" name="Content Placeholder 2"/>
          <p:cNvSpPr>
            <a:spLocks noGrp="1"/>
          </p:cNvSpPr>
          <p:nvPr>
            <p:ph idx="1"/>
          </p:nvPr>
        </p:nvSpPr>
        <p:spPr>
          <a:xfrm>
            <a:off x="628649" y="2009566"/>
            <a:ext cx="7886701" cy="3459581"/>
          </a:xfrm>
        </p:spPr>
        <p:txBody>
          <a:bodyPr>
            <a:normAutofit fontScale="85000" lnSpcReduction="20000"/>
          </a:bodyPr>
          <a:lstStyle/>
          <a:p>
            <a:r>
              <a:rPr lang="en-US" sz="2000" b="1" dirty="0"/>
              <a:t>Supervised learning</a:t>
            </a:r>
          </a:p>
          <a:p>
            <a:pPr marL="0" indent="0">
              <a:buNone/>
            </a:pPr>
            <a:r>
              <a:rPr lang="en-US" sz="2000" dirty="0">
                <a:sym typeface="Wingdings" panose="05000000000000000000" pitchFamily="2" charset="2"/>
              </a:rPr>
              <a:t>	 </a:t>
            </a:r>
            <a:r>
              <a:rPr lang="en-US" sz="2000" dirty="0"/>
              <a:t>Given: training data with labels</a:t>
            </a:r>
          </a:p>
          <a:p>
            <a:pPr marL="0" indent="0">
              <a:buNone/>
            </a:pPr>
            <a:endParaRPr lang="en-US" sz="2000" dirty="0"/>
          </a:p>
          <a:p>
            <a:r>
              <a:rPr lang="en-US" sz="2000" b="1" dirty="0"/>
              <a:t>Unsupervised learning</a:t>
            </a:r>
          </a:p>
          <a:p>
            <a:pPr marL="0" indent="0">
              <a:buNone/>
            </a:pPr>
            <a:r>
              <a:rPr lang="en-US" sz="2000" dirty="0">
                <a:sym typeface="Wingdings" panose="05000000000000000000" pitchFamily="2" charset="2"/>
              </a:rPr>
              <a:t>	 </a:t>
            </a:r>
            <a:r>
              <a:rPr lang="en-US" sz="2000" dirty="0"/>
              <a:t>Given: training data (without desired outputs)</a:t>
            </a:r>
          </a:p>
          <a:p>
            <a:pPr marL="0" indent="0">
              <a:buNone/>
            </a:pPr>
            <a:endParaRPr lang="en-US" sz="2000" b="1" dirty="0"/>
          </a:p>
          <a:p>
            <a:r>
              <a:rPr lang="en-US" sz="2000" b="1" dirty="0"/>
              <a:t>Semi-supervised learning</a:t>
            </a:r>
          </a:p>
          <a:p>
            <a:pPr marL="0" indent="0">
              <a:buNone/>
            </a:pPr>
            <a:r>
              <a:rPr lang="en-US" sz="2000" b="1" dirty="0">
                <a:sym typeface="Wingdings" panose="05000000000000000000" pitchFamily="2" charset="2"/>
              </a:rPr>
              <a:t>	 </a:t>
            </a:r>
            <a:r>
              <a:rPr lang="en-US" sz="2000" dirty="0"/>
              <a:t>Given: training data + a few desired outputs</a:t>
            </a:r>
          </a:p>
          <a:p>
            <a:pPr marL="0" indent="0">
              <a:buNone/>
            </a:pPr>
            <a:endParaRPr lang="en-US" sz="2000" dirty="0"/>
          </a:p>
          <a:p>
            <a:r>
              <a:rPr lang="en-US" sz="2000" b="1" dirty="0"/>
              <a:t>Reinforcement learning</a:t>
            </a:r>
          </a:p>
          <a:p>
            <a:pPr marL="0" indent="0">
              <a:buNone/>
            </a:pPr>
            <a:r>
              <a:rPr lang="en-US" sz="2000" dirty="0">
                <a:sym typeface="Wingdings" panose="05000000000000000000" pitchFamily="2" charset="2"/>
              </a:rPr>
              <a:t>	 </a:t>
            </a:r>
            <a:r>
              <a:rPr lang="en-US" sz="2000" dirty="0"/>
              <a:t>Rewards from a sequence of actions</a:t>
            </a:r>
          </a:p>
        </p:txBody>
      </p:sp>
      <p:sp>
        <p:nvSpPr>
          <p:cNvPr id="4" name="Date Placeholder 3"/>
          <p:cNvSpPr>
            <a:spLocks noGrp="1"/>
          </p:cNvSpPr>
          <p:nvPr>
            <p:ph type="dt" sz="half" idx="10"/>
          </p:nvPr>
        </p:nvSpPr>
        <p:spPr/>
        <p:txBody>
          <a:bodyPr/>
          <a:lstStyle/>
          <a:p>
            <a:fld id="{FA3B6140-8698-4806-9C3B-DA50898DEA37}" type="datetime1">
              <a:rPr lang="en-US" smtClean="0"/>
              <a:t>2/8/2024</a:t>
            </a:fld>
            <a:endParaRPr lang="en-US"/>
          </a:p>
        </p:txBody>
      </p:sp>
      <p:sp>
        <p:nvSpPr>
          <p:cNvPr id="5" name="Footer Placeholder 4"/>
          <p:cNvSpPr>
            <a:spLocks noGrp="1"/>
          </p:cNvSpPr>
          <p:nvPr>
            <p:ph type="ftr" sz="quarter" idx="11"/>
          </p:nvPr>
        </p:nvSpPr>
        <p:spPr/>
        <p:txBody>
          <a:bodyPr/>
          <a:lstStyle/>
          <a:p>
            <a:r>
              <a:rPr lang="en-US" dirty="0"/>
              <a:t>ML</a:t>
            </a:r>
          </a:p>
        </p:txBody>
      </p:sp>
      <p:sp>
        <p:nvSpPr>
          <p:cNvPr id="6" name="Slide Number Placeholder 5"/>
          <p:cNvSpPr>
            <a:spLocks noGrp="1"/>
          </p:cNvSpPr>
          <p:nvPr>
            <p:ph type="sldNum" sz="quarter" idx="12"/>
          </p:nvPr>
        </p:nvSpPr>
        <p:spPr/>
        <p:txBody>
          <a:bodyPr/>
          <a:lstStyle/>
          <a:p>
            <a:fld id="{5C7968E5-736B-480B-B04E-4124262B06EE}" type="slidenum">
              <a:rPr lang="en-US" smtClean="0"/>
              <a:t>2</a:t>
            </a:fld>
            <a:endParaRPr lang="en-US"/>
          </a:p>
        </p:txBody>
      </p:sp>
    </p:spTree>
    <p:extLst>
      <p:ext uri="{BB962C8B-B14F-4D97-AF65-F5344CB8AC3E}">
        <p14:creationId xmlns:p14="http://schemas.microsoft.com/office/powerpoint/2010/main" val="894049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E5A51-326A-0F47-94EC-FE699EC822F6}"/>
              </a:ext>
            </a:extLst>
          </p:cNvPr>
          <p:cNvSpPr>
            <a:spLocks noGrp="1"/>
          </p:cNvSpPr>
          <p:nvPr>
            <p:ph type="title"/>
          </p:nvPr>
        </p:nvSpPr>
        <p:spPr>
          <a:xfrm>
            <a:off x="207736" y="984334"/>
            <a:ext cx="7357557" cy="704093"/>
          </a:xfrm>
        </p:spPr>
        <p:txBody>
          <a:bodyPr>
            <a:normAutofit fontScale="90000"/>
          </a:bodyPr>
          <a:lstStyle/>
          <a:p>
            <a:r>
              <a:rPr lang="en-US" sz="3600" b="1" dirty="0"/>
              <a:t>Supervised Learning</a:t>
            </a:r>
            <a:br>
              <a:rPr lang="en-US" b="1" dirty="0"/>
            </a:br>
            <a:endParaRPr lang="en-US" dirty="0"/>
          </a:p>
        </p:txBody>
      </p:sp>
      <p:sp>
        <p:nvSpPr>
          <p:cNvPr id="4" name="Date Placeholder 3">
            <a:extLst>
              <a:ext uri="{FF2B5EF4-FFF2-40B4-BE49-F238E27FC236}">
                <a16:creationId xmlns:a16="http://schemas.microsoft.com/office/drawing/2014/main" id="{C280F263-47E6-6D2A-E63F-36D6439BB7A5}"/>
              </a:ext>
            </a:extLst>
          </p:cNvPr>
          <p:cNvSpPr>
            <a:spLocks noGrp="1"/>
          </p:cNvSpPr>
          <p:nvPr>
            <p:ph type="dt" sz="half" idx="10"/>
          </p:nvPr>
        </p:nvSpPr>
        <p:spPr/>
        <p:txBody>
          <a:bodyPr/>
          <a:lstStyle/>
          <a:p>
            <a:fld id="{FA3B6140-8698-4806-9C3B-DA50898DEA37}" type="datetime1">
              <a:rPr lang="en-US" smtClean="0"/>
              <a:t>2/8/2024</a:t>
            </a:fld>
            <a:endParaRPr lang="en-US"/>
          </a:p>
        </p:txBody>
      </p:sp>
      <p:sp>
        <p:nvSpPr>
          <p:cNvPr id="5" name="Footer Placeholder 4">
            <a:extLst>
              <a:ext uri="{FF2B5EF4-FFF2-40B4-BE49-F238E27FC236}">
                <a16:creationId xmlns:a16="http://schemas.microsoft.com/office/drawing/2014/main" id="{37CD2586-821F-0DDE-4C57-AE602590DAC5}"/>
              </a:ext>
            </a:extLst>
          </p:cNvPr>
          <p:cNvSpPr>
            <a:spLocks noGrp="1"/>
          </p:cNvSpPr>
          <p:nvPr>
            <p:ph type="ftr" sz="quarter" idx="11"/>
          </p:nvPr>
        </p:nvSpPr>
        <p:spPr/>
        <p:txBody>
          <a:bodyPr/>
          <a:lstStyle/>
          <a:p>
            <a:r>
              <a:rPr lang="en-US" dirty="0"/>
              <a:t>Supervised Learning</a:t>
            </a:r>
          </a:p>
        </p:txBody>
      </p:sp>
      <p:sp>
        <p:nvSpPr>
          <p:cNvPr id="6" name="Slide Number Placeholder 5">
            <a:extLst>
              <a:ext uri="{FF2B5EF4-FFF2-40B4-BE49-F238E27FC236}">
                <a16:creationId xmlns:a16="http://schemas.microsoft.com/office/drawing/2014/main" id="{8A894159-1BB8-E0C2-16BD-5EF706A8CB6C}"/>
              </a:ext>
            </a:extLst>
          </p:cNvPr>
          <p:cNvSpPr>
            <a:spLocks noGrp="1"/>
          </p:cNvSpPr>
          <p:nvPr>
            <p:ph type="sldNum" sz="quarter" idx="12"/>
          </p:nvPr>
        </p:nvSpPr>
        <p:spPr/>
        <p:txBody>
          <a:bodyPr/>
          <a:lstStyle/>
          <a:p>
            <a:fld id="{5C7968E5-736B-480B-B04E-4124262B06EE}" type="slidenum">
              <a:rPr lang="en-US" smtClean="0"/>
              <a:t>3</a:t>
            </a:fld>
            <a:endParaRPr lang="en-US"/>
          </a:p>
        </p:txBody>
      </p:sp>
      <p:sp>
        <p:nvSpPr>
          <p:cNvPr id="12" name="TextBox 11">
            <a:extLst>
              <a:ext uri="{FF2B5EF4-FFF2-40B4-BE49-F238E27FC236}">
                <a16:creationId xmlns:a16="http://schemas.microsoft.com/office/drawing/2014/main" id="{81A5B0A5-6527-0371-C8D7-192C08FF8AE0}"/>
              </a:ext>
            </a:extLst>
          </p:cNvPr>
          <p:cNvSpPr txBox="1"/>
          <p:nvPr/>
        </p:nvSpPr>
        <p:spPr>
          <a:xfrm>
            <a:off x="0" y="1482232"/>
            <a:ext cx="4811759" cy="369332"/>
          </a:xfrm>
          <a:prstGeom prst="rect">
            <a:avLst/>
          </a:prstGeom>
          <a:noFill/>
        </p:spPr>
        <p:txBody>
          <a:bodyPr wrap="square">
            <a:spAutoFit/>
          </a:bodyPr>
          <a:lstStyle/>
          <a:p>
            <a:pPr marL="457200" lvl="1" indent="0">
              <a:buNone/>
            </a:pPr>
            <a:r>
              <a:rPr lang="en-US" dirty="0">
                <a:sym typeface="Wingdings" panose="05000000000000000000" pitchFamily="2" charset="2"/>
              </a:rPr>
              <a:t> </a:t>
            </a:r>
            <a:r>
              <a:rPr lang="en-US" dirty="0"/>
              <a:t>Given: training data + desired outputs</a:t>
            </a:r>
          </a:p>
        </p:txBody>
      </p:sp>
      <p:sp>
        <p:nvSpPr>
          <p:cNvPr id="13" name="TextBox 12">
            <a:extLst>
              <a:ext uri="{FF2B5EF4-FFF2-40B4-BE49-F238E27FC236}">
                <a16:creationId xmlns:a16="http://schemas.microsoft.com/office/drawing/2014/main" id="{38323AB3-1638-5D32-1370-D95FB835A505}"/>
              </a:ext>
            </a:extLst>
          </p:cNvPr>
          <p:cNvSpPr txBox="1"/>
          <p:nvPr/>
        </p:nvSpPr>
        <p:spPr>
          <a:xfrm>
            <a:off x="628650" y="2189889"/>
            <a:ext cx="4649638" cy="646331"/>
          </a:xfrm>
          <a:prstGeom prst="rect">
            <a:avLst/>
          </a:prstGeom>
          <a:noFill/>
        </p:spPr>
        <p:txBody>
          <a:bodyPr wrap="square" rtlCol="0">
            <a:spAutoFit/>
          </a:bodyPr>
          <a:lstStyle/>
          <a:p>
            <a:r>
              <a:rPr lang="en-US" dirty="0">
                <a:latin typeface="Söhne"/>
              </a:rPr>
              <a:t>The algorithm</a:t>
            </a:r>
            <a:r>
              <a:rPr lang="en-US" b="0" i="0" dirty="0">
                <a:effectLst/>
                <a:latin typeface="Söhne"/>
              </a:rPr>
              <a:t> learns from labeled data to make predictions or decisions</a:t>
            </a:r>
            <a:endParaRPr lang="en-US" dirty="0"/>
          </a:p>
        </p:txBody>
      </p:sp>
      <p:pic>
        <p:nvPicPr>
          <p:cNvPr id="1028" name="Picture 4" descr="Figure 1">
            <a:extLst>
              <a:ext uri="{FF2B5EF4-FFF2-40B4-BE49-F238E27FC236}">
                <a16:creationId xmlns:a16="http://schemas.microsoft.com/office/drawing/2014/main" id="{10149C31-EF01-59F2-D474-EC4567E351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1592"/>
          <a:stretch/>
        </p:blipFill>
        <p:spPr bwMode="auto">
          <a:xfrm>
            <a:off x="5477074" y="691063"/>
            <a:ext cx="3562707" cy="444172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35D8D7ED-3D0D-E717-F180-F53549AABD6F}"/>
              </a:ext>
            </a:extLst>
          </p:cNvPr>
          <p:cNvPicPr>
            <a:picLocks noChangeAspect="1"/>
          </p:cNvPicPr>
          <p:nvPr/>
        </p:nvPicPr>
        <p:blipFill>
          <a:blip r:embed="rId3"/>
          <a:stretch>
            <a:fillRect/>
          </a:stretch>
        </p:blipFill>
        <p:spPr>
          <a:xfrm>
            <a:off x="451867" y="4105532"/>
            <a:ext cx="4748726" cy="1416087"/>
          </a:xfrm>
          <a:prstGeom prst="rect">
            <a:avLst/>
          </a:prstGeom>
        </p:spPr>
      </p:pic>
      <p:pic>
        <p:nvPicPr>
          <p:cNvPr id="17" name="Graphic 16" descr="Apple outline">
            <a:extLst>
              <a:ext uri="{FF2B5EF4-FFF2-40B4-BE49-F238E27FC236}">
                <a16:creationId xmlns:a16="http://schemas.microsoft.com/office/drawing/2014/main" id="{6B63CCEB-2FD8-9589-AF13-182B81AE11F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73592" y="4267551"/>
            <a:ext cx="396815" cy="396815"/>
          </a:xfrm>
          <a:prstGeom prst="rect">
            <a:avLst/>
          </a:prstGeom>
        </p:spPr>
      </p:pic>
      <p:sp>
        <p:nvSpPr>
          <p:cNvPr id="19" name="TextBox 18">
            <a:extLst>
              <a:ext uri="{FF2B5EF4-FFF2-40B4-BE49-F238E27FC236}">
                <a16:creationId xmlns:a16="http://schemas.microsoft.com/office/drawing/2014/main" id="{F2E121A4-9151-4CD0-C7F6-C3EA355079DA}"/>
              </a:ext>
            </a:extLst>
          </p:cNvPr>
          <p:cNvSpPr txBox="1"/>
          <p:nvPr/>
        </p:nvSpPr>
        <p:spPr>
          <a:xfrm>
            <a:off x="5019495" y="6079352"/>
            <a:ext cx="4576916" cy="276999"/>
          </a:xfrm>
          <a:prstGeom prst="rect">
            <a:avLst/>
          </a:prstGeom>
          <a:noFill/>
        </p:spPr>
        <p:txBody>
          <a:bodyPr wrap="square">
            <a:spAutoFit/>
          </a:bodyPr>
          <a:lstStyle/>
          <a:p>
            <a:r>
              <a:rPr lang="en-US" sz="1200" b="1" i="0" u="none" strike="noStrike" dirty="0">
                <a:solidFill>
                  <a:srgbClr val="434343"/>
                </a:solidFill>
                <a:effectLst/>
                <a:latin typeface="Arial" panose="020B0604020202020204" pitchFamily="34" charset="0"/>
              </a:rPr>
              <a:t>Image Source: </a:t>
            </a:r>
            <a:r>
              <a:rPr lang="en-US" sz="1200" b="1" i="0" u="none" strike="noStrike" dirty="0">
                <a:solidFill>
                  <a:srgbClr val="434343"/>
                </a:solidFill>
                <a:effectLst/>
                <a:latin typeface="Arial" panose="020B0604020202020204" pitchFamily="34" charset="0"/>
                <a:hlinkClick r:id="rId6"/>
              </a:rPr>
              <a:t>ML Based Chat Analysis</a:t>
            </a:r>
            <a:endParaRPr lang="en-US" sz="1200" dirty="0"/>
          </a:p>
        </p:txBody>
      </p:sp>
    </p:spTree>
    <p:extLst>
      <p:ext uri="{BB962C8B-B14F-4D97-AF65-F5344CB8AC3E}">
        <p14:creationId xmlns:p14="http://schemas.microsoft.com/office/powerpoint/2010/main" val="2494950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6C8E5-1950-A7AC-653D-C8DC4337D9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4E8EA8-DFCA-EC5B-8E38-8DB986090F88}"/>
              </a:ext>
            </a:extLst>
          </p:cNvPr>
          <p:cNvSpPr>
            <a:spLocks noGrp="1"/>
          </p:cNvSpPr>
          <p:nvPr>
            <p:ph type="title"/>
          </p:nvPr>
        </p:nvSpPr>
        <p:spPr>
          <a:xfrm>
            <a:off x="207736" y="1021123"/>
            <a:ext cx="7357557" cy="704093"/>
          </a:xfrm>
        </p:spPr>
        <p:txBody>
          <a:bodyPr>
            <a:normAutofit fontScale="90000"/>
          </a:bodyPr>
          <a:lstStyle/>
          <a:p>
            <a:br>
              <a:rPr lang="en-US" b="1" dirty="0"/>
            </a:br>
            <a:endParaRPr lang="en-US" dirty="0"/>
          </a:p>
        </p:txBody>
      </p:sp>
      <p:sp>
        <p:nvSpPr>
          <p:cNvPr id="4" name="Date Placeholder 3">
            <a:extLst>
              <a:ext uri="{FF2B5EF4-FFF2-40B4-BE49-F238E27FC236}">
                <a16:creationId xmlns:a16="http://schemas.microsoft.com/office/drawing/2014/main" id="{C299BE11-E040-1410-AE87-4BFD7B39B5F0}"/>
              </a:ext>
            </a:extLst>
          </p:cNvPr>
          <p:cNvSpPr>
            <a:spLocks noGrp="1"/>
          </p:cNvSpPr>
          <p:nvPr>
            <p:ph type="dt" sz="half" idx="10"/>
          </p:nvPr>
        </p:nvSpPr>
        <p:spPr/>
        <p:txBody>
          <a:bodyPr/>
          <a:lstStyle/>
          <a:p>
            <a:fld id="{FA3B6140-8698-4806-9C3B-DA50898DEA37}" type="datetime1">
              <a:rPr lang="en-US" smtClean="0"/>
              <a:t>2/8/2024</a:t>
            </a:fld>
            <a:endParaRPr lang="en-US"/>
          </a:p>
        </p:txBody>
      </p:sp>
      <p:sp>
        <p:nvSpPr>
          <p:cNvPr id="5" name="Footer Placeholder 4">
            <a:extLst>
              <a:ext uri="{FF2B5EF4-FFF2-40B4-BE49-F238E27FC236}">
                <a16:creationId xmlns:a16="http://schemas.microsoft.com/office/drawing/2014/main" id="{8572EDBB-F2D6-732E-265A-1C2C7777B0ED}"/>
              </a:ext>
            </a:extLst>
          </p:cNvPr>
          <p:cNvSpPr>
            <a:spLocks noGrp="1"/>
          </p:cNvSpPr>
          <p:nvPr>
            <p:ph type="ftr" sz="quarter" idx="11"/>
          </p:nvPr>
        </p:nvSpPr>
        <p:spPr/>
        <p:txBody>
          <a:bodyPr/>
          <a:lstStyle/>
          <a:p>
            <a:r>
              <a:rPr lang="en-US" dirty="0"/>
              <a:t>Supervised Learning</a:t>
            </a:r>
          </a:p>
        </p:txBody>
      </p:sp>
      <p:sp>
        <p:nvSpPr>
          <p:cNvPr id="6" name="Slide Number Placeholder 5">
            <a:extLst>
              <a:ext uri="{FF2B5EF4-FFF2-40B4-BE49-F238E27FC236}">
                <a16:creationId xmlns:a16="http://schemas.microsoft.com/office/drawing/2014/main" id="{0D44296D-819F-6D5C-7364-129169EDA1FC}"/>
              </a:ext>
            </a:extLst>
          </p:cNvPr>
          <p:cNvSpPr>
            <a:spLocks noGrp="1"/>
          </p:cNvSpPr>
          <p:nvPr>
            <p:ph type="sldNum" sz="quarter" idx="12"/>
          </p:nvPr>
        </p:nvSpPr>
        <p:spPr/>
        <p:txBody>
          <a:bodyPr/>
          <a:lstStyle/>
          <a:p>
            <a:fld id="{5C7968E5-736B-480B-B04E-4124262B06EE}" type="slidenum">
              <a:rPr lang="en-US" smtClean="0"/>
              <a:t>4</a:t>
            </a:fld>
            <a:endParaRPr lang="en-US"/>
          </a:p>
        </p:txBody>
      </p:sp>
      <p:pic>
        <p:nvPicPr>
          <p:cNvPr id="1026" name="Picture 2">
            <a:extLst>
              <a:ext uri="{FF2B5EF4-FFF2-40B4-BE49-F238E27FC236}">
                <a16:creationId xmlns:a16="http://schemas.microsoft.com/office/drawing/2014/main" id="{D89B64A5-77F7-950E-51C8-2A49702A58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9575" y="1416468"/>
            <a:ext cx="6664850" cy="444323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0E9C7E5-CB7B-5E72-69D8-87E8623E1DB9}"/>
              </a:ext>
            </a:extLst>
          </p:cNvPr>
          <p:cNvSpPr txBox="1"/>
          <p:nvPr/>
        </p:nvSpPr>
        <p:spPr>
          <a:xfrm>
            <a:off x="5329084" y="6077248"/>
            <a:ext cx="4875003" cy="461665"/>
          </a:xfrm>
          <a:prstGeom prst="rect">
            <a:avLst/>
          </a:prstGeom>
          <a:noFill/>
        </p:spPr>
        <p:txBody>
          <a:bodyPr wrap="square">
            <a:spAutoFit/>
          </a:bodyPr>
          <a:lstStyle/>
          <a:p>
            <a:pPr rtl="0">
              <a:spcBef>
                <a:spcPts val="0"/>
              </a:spcBef>
              <a:spcAft>
                <a:spcPts val="0"/>
              </a:spcAft>
            </a:pPr>
            <a:r>
              <a:rPr lang="en-US" sz="1200" b="1" i="0" u="none" strike="noStrike" dirty="0">
                <a:solidFill>
                  <a:srgbClr val="434343"/>
                </a:solidFill>
                <a:effectLst/>
                <a:latin typeface="Arial" panose="020B0604020202020204" pitchFamily="34" charset="0"/>
              </a:rPr>
              <a:t>Image Source: </a:t>
            </a:r>
            <a:r>
              <a:rPr lang="en-US" sz="1200" b="1" dirty="0" err="1">
                <a:solidFill>
                  <a:srgbClr val="434343"/>
                </a:solidFill>
                <a:latin typeface="Arial" panose="020B0604020202020204" pitchFamily="34" charset="0"/>
                <a:hlinkClick r:id="rId3"/>
              </a:rPr>
              <a:t>IndustrialVision</a:t>
            </a:r>
            <a:br>
              <a:rPr lang="en-US" sz="1200" dirty="0"/>
            </a:br>
            <a:endParaRPr lang="en-US" sz="1200" dirty="0"/>
          </a:p>
        </p:txBody>
      </p:sp>
      <p:sp>
        <p:nvSpPr>
          <p:cNvPr id="3" name="Title 1">
            <a:extLst>
              <a:ext uri="{FF2B5EF4-FFF2-40B4-BE49-F238E27FC236}">
                <a16:creationId xmlns:a16="http://schemas.microsoft.com/office/drawing/2014/main" id="{205B5944-C6F7-A18F-2D0F-821D6D815821}"/>
              </a:ext>
            </a:extLst>
          </p:cNvPr>
          <p:cNvSpPr txBox="1">
            <a:spLocks/>
          </p:cNvSpPr>
          <p:nvPr/>
        </p:nvSpPr>
        <p:spPr>
          <a:xfrm>
            <a:off x="182880" y="731520"/>
            <a:ext cx="7357557" cy="704093"/>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100" b="1" dirty="0"/>
              <a:t>Defect Identification System</a:t>
            </a:r>
            <a:br>
              <a:rPr lang="en-US" b="1" dirty="0"/>
            </a:br>
            <a:endParaRPr lang="en-US" dirty="0"/>
          </a:p>
        </p:txBody>
      </p:sp>
    </p:spTree>
    <p:extLst>
      <p:ext uri="{BB962C8B-B14F-4D97-AF65-F5344CB8AC3E}">
        <p14:creationId xmlns:p14="http://schemas.microsoft.com/office/powerpoint/2010/main" val="1353405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37536-4CF1-84F2-181D-36286154A8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FCBD6E-3590-4962-4803-3E2B8EBB8BBB}"/>
              </a:ext>
            </a:extLst>
          </p:cNvPr>
          <p:cNvSpPr>
            <a:spLocks noGrp="1"/>
          </p:cNvSpPr>
          <p:nvPr>
            <p:ph type="title"/>
          </p:nvPr>
        </p:nvSpPr>
        <p:spPr>
          <a:xfrm>
            <a:off x="207736" y="934859"/>
            <a:ext cx="7357557" cy="704093"/>
          </a:xfrm>
        </p:spPr>
        <p:txBody>
          <a:bodyPr>
            <a:normAutofit fontScale="90000"/>
          </a:bodyPr>
          <a:lstStyle/>
          <a:p>
            <a:r>
              <a:rPr lang="en-US" sz="3600" b="1" dirty="0"/>
              <a:t>Data Set</a:t>
            </a:r>
            <a:br>
              <a:rPr lang="en-US" b="1" dirty="0"/>
            </a:br>
            <a:endParaRPr lang="en-US" dirty="0"/>
          </a:p>
        </p:txBody>
      </p:sp>
      <p:sp>
        <p:nvSpPr>
          <p:cNvPr id="4" name="Date Placeholder 3">
            <a:extLst>
              <a:ext uri="{FF2B5EF4-FFF2-40B4-BE49-F238E27FC236}">
                <a16:creationId xmlns:a16="http://schemas.microsoft.com/office/drawing/2014/main" id="{45037E65-D0EF-5CEE-CDD5-61E60841E004}"/>
              </a:ext>
            </a:extLst>
          </p:cNvPr>
          <p:cNvSpPr>
            <a:spLocks noGrp="1"/>
          </p:cNvSpPr>
          <p:nvPr>
            <p:ph type="dt" sz="half" idx="10"/>
          </p:nvPr>
        </p:nvSpPr>
        <p:spPr/>
        <p:txBody>
          <a:bodyPr/>
          <a:lstStyle/>
          <a:p>
            <a:fld id="{FA3B6140-8698-4806-9C3B-DA50898DEA37}" type="datetime1">
              <a:rPr lang="en-US" smtClean="0"/>
              <a:t>2/8/2024</a:t>
            </a:fld>
            <a:endParaRPr lang="en-US"/>
          </a:p>
        </p:txBody>
      </p:sp>
      <p:sp>
        <p:nvSpPr>
          <p:cNvPr id="5" name="Footer Placeholder 4">
            <a:extLst>
              <a:ext uri="{FF2B5EF4-FFF2-40B4-BE49-F238E27FC236}">
                <a16:creationId xmlns:a16="http://schemas.microsoft.com/office/drawing/2014/main" id="{EF7AAB18-34E1-9162-5505-15FF25618E56}"/>
              </a:ext>
            </a:extLst>
          </p:cNvPr>
          <p:cNvSpPr>
            <a:spLocks noGrp="1"/>
          </p:cNvSpPr>
          <p:nvPr>
            <p:ph type="ftr" sz="quarter" idx="11"/>
          </p:nvPr>
        </p:nvSpPr>
        <p:spPr/>
        <p:txBody>
          <a:bodyPr/>
          <a:lstStyle/>
          <a:p>
            <a:r>
              <a:rPr lang="en-US" dirty="0"/>
              <a:t>Supervised Learning</a:t>
            </a:r>
          </a:p>
        </p:txBody>
      </p:sp>
      <p:sp>
        <p:nvSpPr>
          <p:cNvPr id="6" name="Slide Number Placeholder 5">
            <a:extLst>
              <a:ext uri="{FF2B5EF4-FFF2-40B4-BE49-F238E27FC236}">
                <a16:creationId xmlns:a16="http://schemas.microsoft.com/office/drawing/2014/main" id="{D665FBE7-3818-1F60-E019-2466C3F51801}"/>
              </a:ext>
            </a:extLst>
          </p:cNvPr>
          <p:cNvSpPr>
            <a:spLocks noGrp="1"/>
          </p:cNvSpPr>
          <p:nvPr>
            <p:ph type="sldNum" sz="quarter" idx="12"/>
          </p:nvPr>
        </p:nvSpPr>
        <p:spPr/>
        <p:txBody>
          <a:bodyPr/>
          <a:lstStyle/>
          <a:p>
            <a:fld id="{5C7968E5-736B-480B-B04E-4124262B06EE}" type="slidenum">
              <a:rPr lang="en-US" smtClean="0"/>
              <a:t>5</a:t>
            </a:fld>
            <a:endParaRPr lang="en-US"/>
          </a:p>
        </p:txBody>
      </p:sp>
      <p:pic>
        <p:nvPicPr>
          <p:cNvPr id="22" name="Picture 21">
            <a:extLst>
              <a:ext uri="{FF2B5EF4-FFF2-40B4-BE49-F238E27FC236}">
                <a16:creationId xmlns:a16="http://schemas.microsoft.com/office/drawing/2014/main" id="{2B3A8334-898D-AA48-8F0A-B127C24BCBA7}"/>
              </a:ext>
            </a:extLst>
          </p:cNvPr>
          <p:cNvPicPr>
            <a:picLocks noChangeAspect="1"/>
          </p:cNvPicPr>
          <p:nvPr/>
        </p:nvPicPr>
        <p:blipFill rotWithShape="1">
          <a:blip r:embed="rId2"/>
          <a:srcRect r="2164"/>
          <a:stretch/>
        </p:blipFill>
        <p:spPr>
          <a:xfrm>
            <a:off x="4349503" y="785385"/>
            <a:ext cx="4216893" cy="4317291"/>
          </a:xfrm>
          <a:prstGeom prst="rect">
            <a:avLst/>
          </a:prstGeom>
        </p:spPr>
      </p:pic>
      <p:sp>
        <p:nvSpPr>
          <p:cNvPr id="24" name="TextBox 23">
            <a:extLst>
              <a:ext uri="{FF2B5EF4-FFF2-40B4-BE49-F238E27FC236}">
                <a16:creationId xmlns:a16="http://schemas.microsoft.com/office/drawing/2014/main" id="{45D4B0DE-123A-981A-BFB2-303F50029CE5}"/>
              </a:ext>
            </a:extLst>
          </p:cNvPr>
          <p:cNvSpPr txBox="1"/>
          <p:nvPr/>
        </p:nvSpPr>
        <p:spPr>
          <a:xfrm>
            <a:off x="807392" y="1525752"/>
            <a:ext cx="5759942" cy="4121128"/>
          </a:xfrm>
          <a:prstGeom prst="rect">
            <a:avLst/>
          </a:prstGeom>
          <a:noFill/>
        </p:spPr>
        <p:txBody>
          <a:bodyPr wrap="square">
            <a:spAutoFit/>
          </a:bodyPr>
          <a:lstStyle/>
          <a:p>
            <a:pPr lvl="0" algn="l" rtl="0">
              <a:lnSpc>
                <a:spcPct val="120000"/>
              </a:lnSpc>
              <a:spcAft>
                <a:spcPts val="0"/>
              </a:spcAft>
              <a:buSzPts val="3700"/>
            </a:pPr>
            <a:r>
              <a:rPr lang="en-US" sz="2000" dirty="0"/>
              <a:t>10 different defect types</a:t>
            </a:r>
          </a:p>
          <a:p>
            <a:pPr marL="0" lvl="1" algn="l" rtl="0">
              <a:lnSpc>
                <a:spcPct val="120000"/>
              </a:lnSpc>
              <a:spcAft>
                <a:spcPts val="0"/>
              </a:spcAft>
              <a:buSzPts val="5300"/>
            </a:pPr>
            <a:r>
              <a:rPr lang="en-US" sz="2000" dirty="0">
                <a:solidFill>
                  <a:schemeClr val="tx1">
                    <a:lumMod val="85000"/>
                    <a:lumOff val="15000"/>
                  </a:schemeClr>
                </a:solidFill>
                <a:sym typeface="Wingdings" panose="05000000000000000000" pitchFamily="2" charset="2"/>
              </a:rPr>
              <a:t> </a:t>
            </a:r>
            <a:r>
              <a:rPr lang="en-US" sz="2000" dirty="0">
                <a:solidFill>
                  <a:schemeClr val="tx1">
                    <a:lumMod val="85000"/>
                    <a:lumOff val="15000"/>
                  </a:schemeClr>
                </a:solidFill>
              </a:rPr>
              <a:t>Punching hole</a:t>
            </a:r>
          </a:p>
          <a:p>
            <a:pPr marL="0" lvl="1" algn="l" rtl="0">
              <a:lnSpc>
                <a:spcPct val="120000"/>
              </a:lnSpc>
              <a:spcAft>
                <a:spcPts val="0"/>
              </a:spcAft>
              <a:buSzPts val="5300"/>
            </a:pPr>
            <a:r>
              <a:rPr lang="en-US" sz="2000" dirty="0">
                <a:solidFill>
                  <a:schemeClr val="tx1">
                    <a:lumMod val="85000"/>
                    <a:lumOff val="15000"/>
                  </a:schemeClr>
                </a:solidFill>
                <a:sym typeface="Wingdings" panose="05000000000000000000" pitchFamily="2" charset="2"/>
              </a:rPr>
              <a:t> </a:t>
            </a:r>
            <a:r>
              <a:rPr lang="en-US" sz="2000" dirty="0">
                <a:solidFill>
                  <a:schemeClr val="tx1">
                    <a:lumMod val="85000"/>
                    <a:lumOff val="15000"/>
                  </a:schemeClr>
                </a:solidFill>
              </a:rPr>
              <a:t>Welding line</a:t>
            </a:r>
          </a:p>
          <a:p>
            <a:pPr marL="0" lvl="1" algn="l" rtl="0">
              <a:lnSpc>
                <a:spcPct val="120000"/>
              </a:lnSpc>
              <a:spcAft>
                <a:spcPts val="0"/>
              </a:spcAft>
              <a:buSzPts val="5300"/>
            </a:pPr>
            <a:r>
              <a:rPr lang="en-US" sz="2000" dirty="0">
                <a:solidFill>
                  <a:schemeClr val="tx1">
                    <a:lumMod val="85000"/>
                    <a:lumOff val="15000"/>
                  </a:schemeClr>
                </a:solidFill>
                <a:sym typeface="Wingdings" panose="05000000000000000000" pitchFamily="2" charset="2"/>
              </a:rPr>
              <a:t> </a:t>
            </a:r>
            <a:r>
              <a:rPr lang="en-US" sz="2000" dirty="0">
                <a:solidFill>
                  <a:schemeClr val="tx1">
                    <a:lumMod val="85000"/>
                    <a:lumOff val="15000"/>
                  </a:schemeClr>
                </a:solidFill>
              </a:rPr>
              <a:t>Crescent gap</a:t>
            </a:r>
          </a:p>
          <a:p>
            <a:pPr marL="0" lvl="1" algn="l" rtl="0">
              <a:lnSpc>
                <a:spcPct val="120000"/>
              </a:lnSpc>
              <a:spcAft>
                <a:spcPts val="0"/>
              </a:spcAft>
              <a:buSzPts val="5300"/>
            </a:pPr>
            <a:r>
              <a:rPr lang="en-US" sz="2000" dirty="0">
                <a:solidFill>
                  <a:schemeClr val="tx1">
                    <a:lumMod val="85000"/>
                    <a:lumOff val="15000"/>
                  </a:schemeClr>
                </a:solidFill>
                <a:sym typeface="Wingdings" panose="05000000000000000000" pitchFamily="2" charset="2"/>
              </a:rPr>
              <a:t> </a:t>
            </a:r>
            <a:r>
              <a:rPr lang="en-US" sz="2000" dirty="0">
                <a:solidFill>
                  <a:schemeClr val="tx1">
                    <a:lumMod val="85000"/>
                    <a:lumOff val="15000"/>
                  </a:schemeClr>
                </a:solidFill>
              </a:rPr>
              <a:t>Water spot</a:t>
            </a:r>
          </a:p>
          <a:p>
            <a:pPr marL="0" lvl="1" algn="l" rtl="0">
              <a:lnSpc>
                <a:spcPct val="120000"/>
              </a:lnSpc>
              <a:spcAft>
                <a:spcPts val="0"/>
              </a:spcAft>
              <a:buSzPts val="5300"/>
            </a:pPr>
            <a:r>
              <a:rPr lang="en-US" sz="2000" dirty="0">
                <a:solidFill>
                  <a:schemeClr val="tx1">
                    <a:lumMod val="85000"/>
                    <a:lumOff val="15000"/>
                  </a:schemeClr>
                </a:solidFill>
                <a:sym typeface="Wingdings" panose="05000000000000000000" pitchFamily="2" charset="2"/>
              </a:rPr>
              <a:t> </a:t>
            </a:r>
            <a:r>
              <a:rPr lang="en-US" sz="2000" dirty="0">
                <a:solidFill>
                  <a:schemeClr val="tx1">
                    <a:lumMod val="85000"/>
                    <a:lumOff val="15000"/>
                  </a:schemeClr>
                </a:solidFill>
              </a:rPr>
              <a:t>Oil spot</a:t>
            </a:r>
          </a:p>
          <a:p>
            <a:pPr marL="0" lvl="1" algn="l" rtl="0">
              <a:lnSpc>
                <a:spcPct val="120000"/>
              </a:lnSpc>
              <a:spcAft>
                <a:spcPts val="0"/>
              </a:spcAft>
              <a:buSzPts val="5300"/>
            </a:pPr>
            <a:r>
              <a:rPr lang="en-US" sz="2000" dirty="0">
                <a:solidFill>
                  <a:schemeClr val="tx1">
                    <a:lumMod val="85000"/>
                    <a:lumOff val="15000"/>
                  </a:schemeClr>
                </a:solidFill>
                <a:sym typeface="Wingdings" panose="05000000000000000000" pitchFamily="2" charset="2"/>
              </a:rPr>
              <a:t> </a:t>
            </a:r>
            <a:r>
              <a:rPr lang="en-US" sz="2000" dirty="0">
                <a:solidFill>
                  <a:schemeClr val="tx1">
                    <a:lumMod val="85000"/>
                    <a:lumOff val="15000"/>
                  </a:schemeClr>
                </a:solidFill>
              </a:rPr>
              <a:t>Silk spot</a:t>
            </a:r>
          </a:p>
          <a:p>
            <a:pPr marL="0" lvl="1" algn="l" rtl="0">
              <a:lnSpc>
                <a:spcPct val="120000"/>
              </a:lnSpc>
              <a:spcAft>
                <a:spcPts val="0"/>
              </a:spcAft>
              <a:buSzPts val="5300"/>
            </a:pPr>
            <a:r>
              <a:rPr lang="en-US" sz="2000" dirty="0">
                <a:solidFill>
                  <a:schemeClr val="tx1">
                    <a:lumMod val="85000"/>
                    <a:lumOff val="15000"/>
                  </a:schemeClr>
                </a:solidFill>
                <a:sym typeface="Wingdings" panose="05000000000000000000" pitchFamily="2" charset="2"/>
              </a:rPr>
              <a:t> </a:t>
            </a:r>
            <a:r>
              <a:rPr lang="en-US" sz="2000" dirty="0">
                <a:solidFill>
                  <a:schemeClr val="tx1">
                    <a:lumMod val="85000"/>
                    <a:lumOff val="15000"/>
                  </a:schemeClr>
                </a:solidFill>
              </a:rPr>
              <a:t>Inclusion</a:t>
            </a:r>
          </a:p>
          <a:p>
            <a:pPr marL="0" lvl="1" algn="l" rtl="0">
              <a:lnSpc>
                <a:spcPct val="120000"/>
              </a:lnSpc>
              <a:spcAft>
                <a:spcPts val="0"/>
              </a:spcAft>
              <a:buSzPts val="5300"/>
            </a:pPr>
            <a:r>
              <a:rPr lang="en-US" sz="2000" dirty="0">
                <a:solidFill>
                  <a:schemeClr val="tx1">
                    <a:lumMod val="85000"/>
                    <a:lumOff val="15000"/>
                  </a:schemeClr>
                </a:solidFill>
                <a:sym typeface="Wingdings" panose="05000000000000000000" pitchFamily="2" charset="2"/>
              </a:rPr>
              <a:t> </a:t>
            </a:r>
            <a:r>
              <a:rPr lang="en-US" sz="2000" dirty="0">
                <a:solidFill>
                  <a:schemeClr val="tx1">
                    <a:lumMod val="85000"/>
                    <a:lumOff val="15000"/>
                  </a:schemeClr>
                </a:solidFill>
              </a:rPr>
              <a:t>Rolled pit</a:t>
            </a:r>
          </a:p>
          <a:p>
            <a:pPr marL="0" lvl="1" algn="l" rtl="0">
              <a:lnSpc>
                <a:spcPct val="120000"/>
              </a:lnSpc>
              <a:spcAft>
                <a:spcPts val="0"/>
              </a:spcAft>
              <a:buSzPts val="5300"/>
            </a:pPr>
            <a:r>
              <a:rPr lang="en-US" sz="2000" dirty="0">
                <a:solidFill>
                  <a:schemeClr val="tx1">
                    <a:lumMod val="85000"/>
                    <a:lumOff val="15000"/>
                  </a:schemeClr>
                </a:solidFill>
                <a:sym typeface="Wingdings" panose="05000000000000000000" pitchFamily="2" charset="2"/>
              </a:rPr>
              <a:t> </a:t>
            </a:r>
            <a:r>
              <a:rPr lang="en-US" sz="2000" dirty="0">
                <a:solidFill>
                  <a:schemeClr val="tx1">
                    <a:lumMod val="85000"/>
                    <a:lumOff val="15000"/>
                  </a:schemeClr>
                </a:solidFill>
              </a:rPr>
              <a:t>Crease</a:t>
            </a:r>
          </a:p>
          <a:p>
            <a:pPr marL="0" lvl="1" algn="l" rtl="0">
              <a:lnSpc>
                <a:spcPct val="120000"/>
              </a:lnSpc>
              <a:spcAft>
                <a:spcPts val="0"/>
              </a:spcAft>
              <a:buSzPts val="5300"/>
            </a:pPr>
            <a:r>
              <a:rPr lang="en-US" sz="2000" dirty="0">
                <a:solidFill>
                  <a:schemeClr val="tx1">
                    <a:lumMod val="85000"/>
                    <a:lumOff val="15000"/>
                  </a:schemeClr>
                </a:solidFill>
                <a:sym typeface="Wingdings" panose="05000000000000000000" pitchFamily="2" charset="2"/>
              </a:rPr>
              <a:t> </a:t>
            </a:r>
            <a:r>
              <a:rPr lang="en-US" sz="2000" dirty="0">
                <a:solidFill>
                  <a:schemeClr val="tx1">
                    <a:lumMod val="85000"/>
                    <a:lumOff val="15000"/>
                  </a:schemeClr>
                </a:solidFill>
              </a:rPr>
              <a:t>Waist folding</a:t>
            </a:r>
          </a:p>
        </p:txBody>
      </p:sp>
    </p:spTree>
    <p:extLst>
      <p:ext uri="{BB962C8B-B14F-4D97-AF65-F5344CB8AC3E}">
        <p14:creationId xmlns:p14="http://schemas.microsoft.com/office/powerpoint/2010/main" val="3369124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18042-9FCF-B176-83A0-9B74619740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41D890-9D10-0ACE-35DA-CDD57857658F}"/>
              </a:ext>
            </a:extLst>
          </p:cNvPr>
          <p:cNvSpPr>
            <a:spLocks noGrp="1"/>
          </p:cNvSpPr>
          <p:nvPr>
            <p:ph type="title"/>
          </p:nvPr>
        </p:nvSpPr>
        <p:spPr>
          <a:xfrm>
            <a:off x="399760" y="876872"/>
            <a:ext cx="7357557" cy="704093"/>
          </a:xfrm>
        </p:spPr>
        <p:txBody>
          <a:bodyPr>
            <a:normAutofit fontScale="90000"/>
          </a:bodyPr>
          <a:lstStyle/>
          <a:p>
            <a:r>
              <a:rPr lang="en-US" sz="3600" b="1" dirty="0"/>
              <a:t>Methodology</a:t>
            </a:r>
            <a:br>
              <a:rPr lang="en-US" b="1" dirty="0"/>
            </a:br>
            <a:endParaRPr lang="en-US" dirty="0"/>
          </a:p>
        </p:txBody>
      </p:sp>
      <p:sp>
        <p:nvSpPr>
          <p:cNvPr id="4" name="Date Placeholder 3">
            <a:extLst>
              <a:ext uri="{FF2B5EF4-FFF2-40B4-BE49-F238E27FC236}">
                <a16:creationId xmlns:a16="http://schemas.microsoft.com/office/drawing/2014/main" id="{912FB909-9B87-0CA2-DD45-5CBF9FB6F628}"/>
              </a:ext>
            </a:extLst>
          </p:cNvPr>
          <p:cNvSpPr>
            <a:spLocks noGrp="1"/>
          </p:cNvSpPr>
          <p:nvPr>
            <p:ph type="dt" sz="half" idx="10"/>
          </p:nvPr>
        </p:nvSpPr>
        <p:spPr/>
        <p:txBody>
          <a:bodyPr/>
          <a:lstStyle/>
          <a:p>
            <a:fld id="{FA3B6140-8698-4806-9C3B-DA50898DEA37}" type="datetime1">
              <a:rPr lang="en-US" smtClean="0"/>
              <a:t>2/8/2024</a:t>
            </a:fld>
            <a:endParaRPr lang="en-US"/>
          </a:p>
        </p:txBody>
      </p:sp>
      <p:sp>
        <p:nvSpPr>
          <p:cNvPr id="5" name="Footer Placeholder 4">
            <a:extLst>
              <a:ext uri="{FF2B5EF4-FFF2-40B4-BE49-F238E27FC236}">
                <a16:creationId xmlns:a16="http://schemas.microsoft.com/office/drawing/2014/main" id="{8E1ABB86-FFA5-BE47-E3EE-C1D8A2EA042B}"/>
              </a:ext>
            </a:extLst>
          </p:cNvPr>
          <p:cNvSpPr>
            <a:spLocks noGrp="1"/>
          </p:cNvSpPr>
          <p:nvPr>
            <p:ph type="ftr" sz="quarter" idx="11"/>
          </p:nvPr>
        </p:nvSpPr>
        <p:spPr/>
        <p:txBody>
          <a:bodyPr/>
          <a:lstStyle/>
          <a:p>
            <a:r>
              <a:rPr lang="en-US" dirty="0"/>
              <a:t>Supervised Learning</a:t>
            </a:r>
          </a:p>
        </p:txBody>
      </p:sp>
      <p:sp>
        <p:nvSpPr>
          <p:cNvPr id="6" name="Slide Number Placeholder 5">
            <a:extLst>
              <a:ext uri="{FF2B5EF4-FFF2-40B4-BE49-F238E27FC236}">
                <a16:creationId xmlns:a16="http://schemas.microsoft.com/office/drawing/2014/main" id="{F3DE926E-B699-2100-F8FD-6524F0CDBB7C}"/>
              </a:ext>
            </a:extLst>
          </p:cNvPr>
          <p:cNvSpPr>
            <a:spLocks noGrp="1"/>
          </p:cNvSpPr>
          <p:nvPr>
            <p:ph type="sldNum" sz="quarter" idx="12"/>
          </p:nvPr>
        </p:nvSpPr>
        <p:spPr/>
        <p:txBody>
          <a:bodyPr/>
          <a:lstStyle/>
          <a:p>
            <a:fld id="{5C7968E5-736B-480B-B04E-4124262B06EE}" type="slidenum">
              <a:rPr lang="en-US" smtClean="0"/>
              <a:t>6</a:t>
            </a:fld>
            <a:endParaRPr lang="en-US"/>
          </a:p>
        </p:txBody>
      </p:sp>
      <p:pic>
        <p:nvPicPr>
          <p:cNvPr id="3" name="Google Shape;93;p17">
            <a:extLst>
              <a:ext uri="{FF2B5EF4-FFF2-40B4-BE49-F238E27FC236}">
                <a16:creationId xmlns:a16="http://schemas.microsoft.com/office/drawing/2014/main" id="{54F50B6B-66D4-34D5-5D01-CFEB705A1A07}"/>
              </a:ext>
            </a:extLst>
          </p:cNvPr>
          <p:cNvPicPr preferRelativeResize="0"/>
          <p:nvPr/>
        </p:nvPicPr>
        <p:blipFill>
          <a:blip r:embed="rId3">
            <a:alphaModFix/>
          </a:blip>
          <a:stretch>
            <a:fillRect/>
          </a:stretch>
        </p:blipFill>
        <p:spPr>
          <a:xfrm>
            <a:off x="2154566" y="1214335"/>
            <a:ext cx="4834868" cy="4674402"/>
          </a:xfrm>
          <a:prstGeom prst="rect">
            <a:avLst/>
          </a:prstGeom>
          <a:noFill/>
          <a:ln>
            <a:noFill/>
          </a:ln>
        </p:spPr>
      </p:pic>
    </p:spTree>
    <p:extLst>
      <p:ext uri="{BB962C8B-B14F-4D97-AF65-F5344CB8AC3E}">
        <p14:creationId xmlns:p14="http://schemas.microsoft.com/office/powerpoint/2010/main" val="3978036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FB15C-4E2D-2D95-232A-428BBEA89E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C4CD67-C13B-6404-B800-119A4A253582}"/>
              </a:ext>
            </a:extLst>
          </p:cNvPr>
          <p:cNvSpPr>
            <a:spLocks noGrp="1"/>
          </p:cNvSpPr>
          <p:nvPr>
            <p:ph type="title"/>
          </p:nvPr>
        </p:nvSpPr>
        <p:spPr>
          <a:xfrm>
            <a:off x="370394" y="860732"/>
            <a:ext cx="7357557" cy="704093"/>
          </a:xfrm>
        </p:spPr>
        <p:txBody>
          <a:bodyPr>
            <a:normAutofit fontScale="90000"/>
          </a:bodyPr>
          <a:lstStyle/>
          <a:p>
            <a:r>
              <a:rPr lang="en-US" sz="3600" b="1" dirty="0"/>
              <a:t>Model Architecture</a:t>
            </a:r>
            <a:br>
              <a:rPr lang="en-US" b="1" dirty="0"/>
            </a:br>
            <a:endParaRPr lang="en-US" dirty="0"/>
          </a:p>
        </p:txBody>
      </p:sp>
      <p:sp>
        <p:nvSpPr>
          <p:cNvPr id="4" name="Date Placeholder 3">
            <a:extLst>
              <a:ext uri="{FF2B5EF4-FFF2-40B4-BE49-F238E27FC236}">
                <a16:creationId xmlns:a16="http://schemas.microsoft.com/office/drawing/2014/main" id="{B761C6B2-84DE-F5FB-8C3F-919E4A232C48}"/>
              </a:ext>
            </a:extLst>
          </p:cNvPr>
          <p:cNvSpPr>
            <a:spLocks noGrp="1"/>
          </p:cNvSpPr>
          <p:nvPr>
            <p:ph type="dt" sz="half" idx="10"/>
          </p:nvPr>
        </p:nvSpPr>
        <p:spPr/>
        <p:txBody>
          <a:bodyPr/>
          <a:lstStyle/>
          <a:p>
            <a:fld id="{FA3B6140-8698-4806-9C3B-DA50898DEA37}" type="datetime1">
              <a:rPr lang="en-US" smtClean="0"/>
              <a:t>2/8/2024</a:t>
            </a:fld>
            <a:endParaRPr lang="en-US"/>
          </a:p>
        </p:txBody>
      </p:sp>
      <p:sp>
        <p:nvSpPr>
          <p:cNvPr id="5" name="Footer Placeholder 4">
            <a:extLst>
              <a:ext uri="{FF2B5EF4-FFF2-40B4-BE49-F238E27FC236}">
                <a16:creationId xmlns:a16="http://schemas.microsoft.com/office/drawing/2014/main" id="{AFA68B29-B9A7-7E59-3588-F7F0BFCA9640}"/>
              </a:ext>
            </a:extLst>
          </p:cNvPr>
          <p:cNvSpPr>
            <a:spLocks noGrp="1"/>
          </p:cNvSpPr>
          <p:nvPr>
            <p:ph type="ftr" sz="quarter" idx="11"/>
          </p:nvPr>
        </p:nvSpPr>
        <p:spPr/>
        <p:txBody>
          <a:bodyPr/>
          <a:lstStyle/>
          <a:p>
            <a:r>
              <a:rPr lang="en-US" dirty="0"/>
              <a:t>Supervised Learning</a:t>
            </a:r>
          </a:p>
        </p:txBody>
      </p:sp>
      <p:sp>
        <p:nvSpPr>
          <p:cNvPr id="6" name="Slide Number Placeholder 5">
            <a:extLst>
              <a:ext uri="{FF2B5EF4-FFF2-40B4-BE49-F238E27FC236}">
                <a16:creationId xmlns:a16="http://schemas.microsoft.com/office/drawing/2014/main" id="{93A12EA2-D532-4D26-2ABF-FA399687B3FD}"/>
              </a:ext>
            </a:extLst>
          </p:cNvPr>
          <p:cNvSpPr>
            <a:spLocks noGrp="1"/>
          </p:cNvSpPr>
          <p:nvPr>
            <p:ph type="sldNum" sz="quarter" idx="12"/>
          </p:nvPr>
        </p:nvSpPr>
        <p:spPr/>
        <p:txBody>
          <a:bodyPr/>
          <a:lstStyle/>
          <a:p>
            <a:fld id="{5C7968E5-736B-480B-B04E-4124262B06EE}" type="slidenum">
              <a:rPr lang="en-US" smtClean="0"/>
              <a:t>7</a:t>
            </a:fld>
            <a:endParaRPr lang="en-US"/>
          </a:p>
        </p:txBody>
      </p:sp>
      <p:pic>
        <p:nvPicPr>
          <p:cNvPr id="7" name="Google Shape;98;p18">
            <a:extLst>
              <a:ext uri="{FF2B5EF4-FFF2-40B4-BE49-F238E27FC236}">
                <a16:creationId xmlns:a16="http://schemas.microsoft.com/office/drawing/2014/main" id="{750D97CE-6A0E-DD67-1B4B-A7074B3D118B}"/>
              </a:ext>
            </a:extLst>
          </p:cNvPr>
          <p:cNvPicPr preferRelativeResize="0"/>
          <p:nvPr/>
        </p:nvPicPr>
        <p:blipFill>
          <a:blip r:embed="rId3">
            <a:alphaModFix/>
            <a:extLst>
              <a:ext uri="{BEBA8EAE-BF5A-486C-A8C5-ECC9F3942E4B}">
                <a14:imgProps xmlns:a14="http://schemas.microsoft.com/office/drawing/2010/main">
                  <a14:imgLayer r:embed="rId4">
                    <a14:imgEffect>
                      <a14:backgroundRemoval t="3711" b="89796" l="799" r="99855">
                        <a14:foregroundMark x1="145" y1="2597" x2="70588" y2="4453"/>
                        <a14:foregroundMark x1="70588" y1="4453" x2="89688" y2="26716"/>
                        <a14:foregroundMark x1="89688" y1="26716" x2="91213" y2="91837"/>
                        <a14:foregroundMark x1="91213" y1="91837" x2="23965" y2="88497"/>
                        <a14:foregroundMark x1="23965" y1="88497" x2="8932" y2="42486"/>
                        <a14:foregroundMark x1="8932" y1="42486" x2="1525" y2="73655"/>
                        <a14:foregroundMark x1="1525" y1="73655" x2="871" y2="80891"/>
                        <a14:foregroundMark x1="4503" y1="68089" x2="1888" y2="94620"/>
                        <a14:foregroundMark x1="1888" y1="94620" x2="60639" y2="99443"/>
                        <a14:foregroundMark x1="60639" y1="99443" x2="99129" y2="95362"/>
                        <a14:foregroundMark x1="99129" y1="95362" x2="98330" y2="35065"/>
                        <a14:foregroundMark x1="98330" y1="35065" x2="91794" y2="7978"/>
                        <a14:foregroundMark x1="91794" y1="7978" x2="70370" y2="3711"/>
                        <a14:foregroundMark x1="85113" y1="4824" x2="91285" y2="52690"/>
                        <a14:foregroundMark x1="91285" y1="52690" x2="99855" y2="84972"/>
                        <a14:foregroundMark x1="99855" y1="84972" x2="99855" y2="84972"/>
                        <a14:foregroundMark x1="59985" y1="20223" x2="25708" y2="11688"/>
                        <a14:foregroundMark x1="31954" y1="11688" x2="39361" y2="20594"/>
                        <a14:backgroundMark x1="25853" y1="79221" x2="25926" y2="77737"/>
                        <a14:backgroundMark x1="28686" y1="78850" x2="28686" y2="78850"/>
                        <a14:backgroundMark x1="28686" y1="78850" x2="28686" y2="78850"/>
                        <a14:backgroundMark x1="26797" y1="78479" x2="28105" y2="78479"/>
                        <a14:backgroundMark x1="28540" y1="78850" x2="28540" y2="78850"/>
                        <a14:backgroundMark x1="26434" y1="74583" x2="25853" y2="76252"/>
                        <a14:backgroundMark x1="25853" y1="76252" x2="26216" y2="74954"/>
                        <a14:backgroundMark x1="26652" y1="76623" x2="27378" y2="74583"/>
                        <a14:backgroundMark x1="26870" y1="74954" x2="29121" y2="79592"/>
                        <a14:backgroundMark x1="29049" y1="76252" x2="29121" y2="79221"/>
                        <a14:backgroundMark x1="52142" y1="76994" x2="52142" y2="75881"/>
                        <a14:backgroundMark x1="52215" y1="74954" x2="53159" y2="75139"/>
                        <a14:backgroundMark x1="53522" y1="77365" x2="52723" y2="79963"/>
                        <a14:backgroundMark x1="52941" y1="76623" x2="53522" y2="76994"/>
                        <a14:backgroundMark x1="53885" y1="76623" x2="53086" y2="77365"/>
                        <a14:backgroundMark x1="54103" y1="76994" x2="53667" y2="78479"/>
                        <a14:backgroundMark x1="54684" y1="76623" x2="54031" y2="79221"/>
                        <a14:backgroundMark x1="54466" y1="76623" x2="54684" y2="77365"/>
                        <a14:backgroundMark x1="51198" y1="77365" x2="51053" y2="77737"/>
                      </a14:backgroundRemoval>
                    </a14:imgEffect>
                  </a14:imgLayer>
                </a14:imgProps>
              </a:ext>
            </a:extLst>
          </a:blip>
          <a:stretch>
            <a:fillRect/>
          </a:stretch>
        </p:blipFill>
        <p:spPr>
          <a:xfrm>
            <a:off x="597595" y="1326627"/>
            <a:ext cx="7948810" cy="2546467"/>
          </a:xfrm>
          <a:prstGeom prst="rect">
            <a:avLst/>
          </a:prstGeom>
          <a:noFill/>
          <a:ln>
            <a:noFill/>
          </a:ln>
        </p:spPr>
      </p:pic>
      <p:sp>
        <p:nvSpPr>
          <p:cNvPr id="8" name="TextBox 7">
            <a:extLst>
              <a:ext uri="{FF2B5EF4-FFF2-40B4-BE49-F238E27FC236}">
                <a16:creationId xmlns:a16="http://schemas.microsoft.com/office/drawing/2014/main" id="{9F679C45-3C0D-D8FB-00A5-3C146F462779}"/>
              </a:ext>
            </a:extLst>
          </p:cNvPr>
          <p:cNvSpPr txBox="1"/>
          <p:nvPr/>
        </p:nvSpPr>
        <p:spPr>
          <a:xfrm>
            <a:off x="370394" y="3978054"/>
            <a:ext cx="4271014" cy="1477328"/>
          </a:xfrm>
          <a:prstGeom prst="rect">
            <a:avLst/>
          </a:prstGeom>
          <a:noFill/>
        </p:spPr>
        <p:txBody>
          <a:bodyPr wrap="square" rtlCol="0">
            <a:spAutoFit/>
          </a:bodyPr>
          <a:lstStyle/>
          <a:p>
            <a:r>
              <a:rPr lang="en-US" b="1" dirty="0">
                <a:sym typeface="Wingdings" panose="05000000000000000000" pitchFamily="2" charset="2"/>
              </a:rPr>
              <a:t>Feature Learning: </a:t>
            </a:r>
          </a:p>
          <a:p>
            <a:pPr marL="285750" indent="-285750">
              <a:buFont typeface="Arial" panose="020B0604020202020204" pitchFamily="34" charset="0"/>
              <a:buChar char="•"/>
            </a:pPr>
            <a:r>
              <a:rPr lang="en-US" dirty="0"/>
              <a:t>4 Convolution Blocks </a:t>
            </a:r>
          </a:p>
          <a:p>
            <a:pPr lvl="1"/>
            <a:r>
              <a:rPr lang="en-US" dirty="0">
                <a:solidFill>
                  <a:schemeClr val="tx1">
                    <a:lumMod val="85000"/>
                    <a:lumOff val="15000"/>
                  </a:schemeClr>
                </a:solidFill>
                <a:sym typeface="Wingdings" panose="05000000000000000000" pitchFamily="2" charset="2"/>
              </a:rPr>
              <a:t> </a:t>
            </a:r>
            <a:r>
              <a:rPr lang="en-US" dirty="0">
                <a:solidFill>
                  <a:schemeClr val="tx1">
                    <a:lumMod val="85000"/>
                    <a:lumOff val="15000"/>
                  </a:schemeClr>
                </a:solidFill>
                <a:latin typeface="Söhne"/>
                <a:sym typeface="Wingdings" panose="05000000000000000000" pitchFamily="2" charset="2"/>
              </a:rPr>
              <a:t>E</a:t>
            </a:r>
            <a:r>
              <a:rPr lang="en-US" b="0" i="0" dirty="0">
                <a:solidFill>
                  <a:schemeClr val="tx1">
                    <a:lumMod val="85000"/>
                    <a:lumOff val="15000"/>
                  </a:schemeClr>
                </a:solidFill>
                <a:effectLst/>
                <a:latin typeface="Söhne"/>
              </a:rPr>
              <a:t>xtract and process features</a:t>
            </a:r>
            <a:endParaRPr lang="en-US" dirty="0">
              <a:solidFill>
                <a:schemeClr val="tx1">
                  <a:lumMod val="85000"/>
                  <a:lumOff val="15000"/>
                </a:schemeClr>
              </a:solidFill>
            </a:endParaRPr>
          </a:p>
          <a:p>
            <a:pPr marL="285750" indent="-285750">
              <a:buFont typeface="Arial" panose="020B0604020202020204" pitchFamily="34" charset="0"/>
              <a:buChar char="•"/>
            </a:pPr>
            <a:r>
              <a:rPr lang="en-US" dirty="0"/>
              <a:t>Pooling </a:t>
            </a:r>
          </a:p>
          <a:p>
            <a:r>
              <a:rPr lang="en-US" dirty="0">
                <a:sym typeface="Wingdings" panose="05000000000000000000" pitchFamily="2" charset="2"/>
              </a:rPr>
              <a:t>	 </a:t>
            </a:r>
            <a:r>
              <a:rPr lang="en-US" dirty="0">
                <a:solidFill>
                  <a:schemeClr val="tx1">
                    <a:lumMod val="85000"/>
                    <a:lumOff val="15000"/>
                  </a:schemeClr>
                </a:solidFill>
                <a:latin typeface="Söhne"/>
                <a:sym typeface="Wingdings" panose="05000000000000000000" pitchFamily="2" charset="2"/>
              </a:rPr>
              <a:t>Reducing the spatial dimensions</a:t>
            </a:r>
            <a:endParaRPr lang="en-US" dirty="0">
              <a:solidFill>
                <a:schemeClr val="tx1">
                  <a:lumMod val="85000"/>
                  <a:lumOff val="15000"/>
                </a:schemeClr>
              </a:solidFill>
            </a:endParaRPr>
          </a:p>
        </p:txBody>
      </p:sp>
      <p:sp>
        <p:nvSpPr>
          <p:cNvPr id="10" name="TextBox 9">
            <a:extLst>
              <a:ext uri="{FF2B5EF4-FFF2-40B4-BE49-F238E27FC236}">
                <a16:creationId xmlns:a16="http://schemas.microsoft.com/office/drawing/2014/main" id="{150CCBA3-55E7-60AB-25BB-54D5EDF65D81}"/>
              </a:ext>
            </a:extLst>
          </p:cNvPr>
          <p:cNvSpPr txBox="1"/>
          <p:nvPr/>
        </p:nvSpPr>
        <p:spPr>
          <a:xfrm>
            <a:off x="4865206" y="3874541"/>
            <a:ext cx="3185487" cy="2031325"/>
          </a:xfrm>
          <a:prstGeom prst="rect">
            <a:avLst/>
          </a:prstGeom>
          <a:noFill/>
        </p:spPr>
        <p:txBody>
          <a:bodyPr wrap="none" rtlCol="0">
            <a:spAutoFit/>
          </a:bodyPr>
          <a:lstStyle/>
          <a:p>
            <a:r>
              <a:rPr lang="en-US" b="1" dirty="0">
                <a:sym typeface="Wingdings" panose="05000000000000000000" pitchFamily="2" charset="2"/>
              </a:rPr>
              <a:t>Classification: </a:t>
            </a:r>
          </a:p>
          <a:p>
            <a:pPr marL="285750" indent="-285750">
              <a:buFont typeface="Arial" panose="020B0604020202020204" pitchFamily="34" charset="0"/>
              <a:buChar char="•"/>
            </a:pPr>
            <a:r>
              <a:rPr lang="en-US" dirty="0">
                <a:sym typeface="Wingdings" panose="05000000000000000000" pitchFamily="2" charset="2"/>
              </a:rPr>
              <a:t>Flatten</a:t>
            </a:r>
          </a:p>
          <a:p>
            <a:pPr lvl="1"/>
            <a:r>
              <a:rPr lang="en-US" dirty="0">
                <a:sym typeface="Wingdings" panose="05000000000000000000" pitchFamily="2" charset="2"/>
              </a:rPr>
              <a:t> </a:t>
            </a:r>
            <a:r>
              <a:rPr lang="en-US" sz="1600" dirty="0">
                <a:latin typeface="+mj-lt"/>
                <a:sym typeface="Wingdings" panose="05000000000000000000" pitchFamily="2" charset="2"/>
              </a:rPr>
              <a:t>Spreads out the features</a:t>
            </a:r>
            <a:endParaRPr lang="en-US" dirty="0">
              <a:latin typeface="+mj-lt"/>
              <a:sym typeface="Wingdings" panose="05000000000000000000" pitchFamily="2" charset="2"/>
            </a:endParaRPr>
          </a:p>
          <a:p>
            <a:pPr marL="285750" indent="-285750">
              <a:buFont typeface="Arial" panose="020B0604020202020204" pitchFamily="34" charset="0"/>
              <a:buChar char="•"/>
            </a:pPr>
            <a:r>
              <a:rPr lang="en-US" dirty="0"/>
              <a:t>Fully Connected Network</a:t>
            </a:r>
          </a:p>
          <a:p>
            <a:pPr lvl="1"/>
            <a:r>
              <a:rPr lang="en-US" dirty="0">
                <a:sym typeface="Wingdings" panose="05000000000000000000" pitchFamily="2" charset="2"/>
              </a:rPr>
              <a:t> </a:t>
            </a:r>
            <a:r>
              <a:rPr lang="en-US" sz="1600" dirty="0">
                <a:sym typeface="Wingdings" panose="05000000000000000000" pitchFamily="2" charset="2"/>
              </a:rPr>
              <a:t>Links them all together</a:t>
            </a:r>
            <a:endParaRPr lang="en-US" dirty="0"/>
          </a:p>
          <a:p>
            <a:pPr marL="285750" indent="-285750">
              <a:buFont typeface="Arial" panose="020B0604020202020204" pitchFamily="34" charset="0"/>
              <a:buChar char="•"/>
            </a:pPr>
            <a:r>
              <a:rPr lang="en-US" dirty="0"/>
              <a:t>SoftMax Activation</a:t>
            </a:r>
          </a:p>
          <a:p>
            <a:pPr lvl="1"/>
            <a:r>
              <a:rPr lang="en-US" dirty="0">
                <a:sym typeface="Wingdings" panose="05000000000000000000" pitchFamily="2" charset="2"/>
              </a:rPr>
              <a:t> probability</a:t>
            </a:r>
            <a:endParaRPr lang="en-US" dirty="0"/>
          </a:p>
        </p:txBody>
      </p:sp>
      <p:pic>
        <p:nvPicPr>
          <p:cNvPr id="12" name="Picture 11">
            <a:extLst>
              <a:ext uri="{FF2B5EF4-FFF2-40B4-BE49-F238E27FC236}">
                <a16:creationId xmlns:a16="http://schemas.microsoft.com/office/drawing/2014/main" id="{0FCEDCE9-0F31-4607-FAB5-C4CBF55CBF43}"/>
              </a:ext>
            </a:extLst>
          </p:cNvPr>
          <p:cNvPicPr>
            <a:picLocks noChangeAspect="1"/>
          </p:cNvPicPr>
          <p:nvPr/>
        </p:nvPicPr>
        <p:blipFill>
          <a:blip r:embed="rId5"/>
          <a:stretch>
            <a:fillRect/>
          </a:stretch>
        </p:blipFill>
        <p:spPr>
          <a:xfrm>
            <a:off x="6645808" y="1663263"/>
            <a:ext cx="1745410" cy="371419"/>
          </a:xfrm>
          <a:prstGeom prst="rect">
            <a:avLst/>
          </a:prstGeom>
        </p:spPr>
      </p:pic>
      <p:sp>
        <p:nvSpPr>
          <p:cNvPr id="15" name="TextBox 14">
            <a:extLst>
              <a:ext uri="{FF2B5EF4-FFF2-40B4-BE49-F238E27FC236}">
                <a16:creationId xmlns:a16="http://schemas.microsoft.com/office/drawing/2014/main" id="{65213058-D9B9-3135-BC07-03B2C914AED4}"/>
              </a:ext>
            </a:extLst>
          </p:cNvPr>
          <p:cNvSpPr txBox="1"/>
          <p:nvPr/>
        </p:nvSpPr>
        <p:spPr>
          <a:xfrm>
            <a:off x="4747219" y="6079352"/>
            <a:ext cx="4875003" cy="553998"/>
          </a:xfrm>
          <a:prstGeom prst="rect">
            <a:avLst/>
          </a:prstGeom>
          <a:noFill/>
        </p:spPr>
        <p:txBody>
          <a:bodyPr wrap="square">
            <a:spAutoFit/>
          </a:bodyPr>
          <a:lstStyle/>
          <a:p>
            <a:pPr rtl="0">
              <a:spcBef>
                <a:spcPts val="0"/>
              </a:spcBef>
              <a:spcAft>
                <a:spcPts val="0"/>
              </a:spcAft>
            </a:pPr>
            <a:r>
              <a:rPr lang="en-US" sz="1200" b="1" i="0" u="none" strike="noStrike" dirty="0">
                <a:solidFill>
                  <a:srgbClr val="434343"/>
                </a:solidFill>
                <a:effectLst/>
                <a:latin typeface="Arial" panose="020B0604020202020204" pitchFamily="34" charset="0"/>
              </a:rPr>
              <a:t>Image Source: </a:t>
            </a:r>
            <a:r>
              <a:rPr lang="en-US" sz="1200" b="1" i="0" u="none" strike="noStrike" dirty="0">
                <a:solidFill>
                  <a:srgbClr val="434343"/>
                </a:solidFill>
                <a:effectLst/>
                <a:latin typeface="Arial" panose="020B0604020202020204" pitchFamily="34" charset="0"/>
                <a:hlinkClick r:id="rId6"/>
              </a:rPr>
              <a:t>Convolutional Neural Network </a:t>
            </a:r>
            <a:br>
              <a:rPr lang="en-US" dirty="0">
                <a:hlinkClick r:id="rId6"/>
              </a:rPr>
            </a:br>
            <a:endParaRPr lang="en-US" dirty="0"/>
          </a:p>
        </p:txBody>
      </p:sp>
    </p:spTree>
    <p:extLst>
      <p:ext uri="{BB962C8B-B14F-4D97-AF65-F5344CB8AC3E}">
        <p14:creationId xmlns:p14="http://schemas.microsoft.com/office/powerpoint/2010/main" val="641585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8FA38-99A8-D7E5-CCE9-E08B1C0187F6}"/>
              </a:ext>
            </a:extLst>
          </p:cNvPr>
          <p:cNvSpPr>
            <a:spLocks noGrp="1"/>
          </p:cNvSpPr>
          <p:nvPr>
            <p:ph type="title"/>
          </p:nvPr>
        </p:nvSpPr>
        <p:spPr>
          <a:xfrm>
            <a:off x="182880" y="731520"/>
            <a:ext cx="7357557" cy="704093"/>
          </a:xfrm>
        </p:spPr>
        <p:txBody>
          <a:bodyPr>
            <a:normAutofit/>
          </a:bodyPr>
          <a:lstStyle/>
          <a:p>
            <a:r>
              <a:rPr lang="en-US" sz="3200" b="1" dirty="0"/>
              <a:t>Model Training</a:t>
            </a:r>
          </a:p>
        </p:txBody>
      </p:sp>
      <p:sp>
        <p:nvSpPr>
          <p:cNvPr id="3" name="Content Placeholder 2">
            <a:extLst>
              <a:ext uri="{FF2B5EF4-FFF2-40B4-BE49-F238E27FC236}">
                <a16:creationId xmlns:a16="http://schemas.microsoft.com/office/drawing/2014/main" id="{A287694D-7151-0F24-379C-54D024325A8D}"/>
              </a:ext>
            </a:extLst>
          </p:cNvPr>
          <p:cNvSpPr>
            <a:spLocks noGrp="1"/>
          </p:cNvSpPr>
          <p:nvPr>
            <p:ph idx="1"/>
          </p:nvPr>
        </p:nvSpPr>
        <p:spPr>
          <a:xfrm>
            <a:off x="207736" y="2250786"/>
            <a:ext cx="6222093" cy="3028647"/>
          </a:xfrm>
        </p:spPr>
        <p:txBody>
          <a:bodyPr/>
          <a:lstStyle/>
          <a:p>
            <a:pPr marL="0" lvl="0" indent="0" algn="l" rtl="0">
              <a:spcBef>
                <a:spcPts val="0"/>
              </a:spcBef>
              <a:spcAft>
                <a:spcPts val="0"/>
              </a:spcAft>
              <a:buNone/>
            </a:pPr>
            <a:r>
              <a:rPr lang="en-US" sz="2000" dirty="0">
                <a:solidFill>
                  <a:srgbClr val="000000"/>
                </a:solidFill>
              </a:rPr>
              <a:t>Learning Rate:  0.1</a:t>
            </a:r>
            <a:endParaRPr lang="en-US" sz="2000" dirty="0"/>
          </a:p>
          <a:p>
            <a:pPr marL="0" lvl="0" indent="0" algn="l" rtl="0">
              <a:spcBef>
                <a:spcPts val="0"/>
              </a:spcBef>
              <a:spcAft>
                <a:spcPts val="0"/>
              </a:spcAft>
              <a:buNone/>
            </a:pPr>
            <a:endParaRPr lang="en-US" sz="2000" dirty="0"/>
          </a:p>
          <a:p>
            <a:pPr marL="0" lvl="0" indent="0" algn="l" rtl="0">
              <a:spcBef>
                <a:spcPts val="0"/>
              </a:spcBef>
              <a:spcAft>
                <a:spcPts val="0"/>
              </a:spcAft>
              <a:buNone/>
            </a:pPr>
            <a:r>
              <a:rPr lang="en-US" sz="2000" dirty="0">
                <a:solidFill>
                  <a:srgbClr val="000000"/>
                </a:solidFill>
              </a:rPr>
              <a:t>Epoch: 200</a:t>
            </a:r>
          </a:p>
          <a:p>
            <a:pPr marL="0" lvl="0" indent="0" algn="l" rtl="0">
              <a:spcBef>
                <a:spcPts val="0"/>
              </a:spcBef>
              <a:spcAft>
                <a:spcPts val="0"/>
              </a:spcAft>
              <a:buNone/>
            </a:pPr>
            <a:endParaRPr lang="en-US" sz="2000" dirty="0">
              <a:solidFill>
                <a:srgbClr val="000000"/>
              </a:solidFill>
            </a:endParaRPr>
          </a:p>
        </p:txBody>
      </p:sp>
      <p:sp>
        <p:nvSpPr>
          <p:cNvPr id="4" name="Date Placeholder 3">
            <a:extLst>
              <a:ext uri="{FF2B5EF4-FFF2-40B4-BE49-F238E27FC236}">
                <a16:creationId xmlns:a16="http://schemas.microsoft.com/office/drawing/2014/main" id="{665793BD-0854-30FA-8C2B-6B46CCAA2BCC}"/>
              </a:ext>
            </a:extLst>
          </p:cNvPr>
          <p:cNvSpPr>
            <a:spLocks noGrp="1"/>
          </p:cNvSpPr>
          <p:nvPr>
            <p:ph type="dt" sz="half" idx="10"/>
          </p:nvPr>
        </p:nvSpPr>
        <p:spPr/>
        <p:txBody>
          <a:bodyPr/>
          <a:lstStyle/>
          <a:p>
            <a:fld id="{FA3B6140-8698-4806-9C3B-DA50898DEA37}" type="datetime1">
              <a:rPr lang="en-US" smtClean="0"/>
              <a:t>2/8/2024</a:t>
            </a:fld>
            <a:endParaRPr lang="en-US"/>
          </a:p>
        </p:txBody>
      </p:sp>
      <p:sp>
        <p:nvSpPr>
          <p:cNvPr id="5" name="Footer Placeholder 4">
            <a:extLst>
              <a:ext uri="{FF2B5EF4-FFF2-40B4-BE49-F238E27FC236}">
                <a16:creationId xmlns:a16="http://schemas.microsoft.com/office/drawing/2014/main" id="{C5131893-F753-7CBE-C6D8-74B9D71FC7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27CAA4-0DC7-AD8D-3B1B-28BD2C4EB7AA}"/>
              </a:ext>
            </a:extLst>
          </p:cNvPr>
          <p:cNvSpPr>
            <a:spLocks noGrp="1"/>
          </p:cNvSpPr>
          <p:nvPr>
            <p:ph type="sldNum" sz="quarter" idx="12"/>
          </p:nvPr>
        </p:nvSpPr>
        <p:spPr/>
        <p:txBody>
          <a:bodyPr/>
          <a:lstStyle/>
          <a:p>
            <a:fld id="{5C7968E5-736B-480B-B04E-4124262B06EE}" type="slidenum">
              <a:rPr lang="en-US" smtClean="0"/>
              <a:t>8</a:t>
            </a:fld>
            <a:endParaRPr lang="en-US"/>
          </a:p>
        </p:txBody>
      </p:sp>
      <p:pic>
        <p:nvPicPr>
          <p:cNvPr id="7" name="Google Shape;134;p23">
            <a:extLst>
              <a:ext uri="{FF2B5EF4-FFF2-40B4-BE49-F238E27FC236}">
                <a16:creationId xmlns:a16="http://schemas.microsoft.com/office/drawing/2014/main" id="{F98FE279-1703-153C-6919-F2EA7DE12377}"/>
              </a:ext>
            </a:extLst>
          </p:cNvPr>
          <p:cNvPicPr preferRelativeResize="0"/>
          <p:nvPr/>
        </p:nvPicPr>
        <p:blipFill>
          <a:blip r:embed="rId3">
            <a:alphaModFix/>
          </a:blip>
          <a:stretch>
            <a:fillRect/>
          </a:stretch>
        </p:blipFill>
        <p:spPr>
          <a:xfrm>
            <a:off x="2835600" y="1755648"/>
            <a:ext cx="6104180" cy="3093521"/>
          </a:xfrm>
          <a:prstGeom prst="rect">
            <a:avLst/>
          </a:prstGeom>
          <a:noFill/>
          <a:ln>
            <a:noFill/>
          </a:ln>
        </p:spPr>
      </p:pic>
    </p:spTree>
    <p:extLst>
      <p:ext uri="{BB962C8B-B14F-4D97-AF65-F5344CB8AC3E}">
        <p14:creationId xmlns:p14="http://schemas.microsoft.com/office/powerpoint/2010/main" val="2311927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94DC5-A8C7-4A75-89BC-81963DA680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077D66-A501-F9CA-F341-79A4B198FBB0}"/>
              </a:ext>
            </a:extLst>
          </p:cNvPr>
          <p:cNvSpPr>
            <a:spLocks noGrp="1"/>
          </p:cNvSpPr>
          <p:nvPr>
            <p:ph type="title"/>
          </p:nvPr>
        </p:nvSpPr>
        <p:spPr>
          <a:xfrm>
            <a:off x="182880" y="731520"/>
            <a:ext cx="7357557" cy="704093"/>
          </a:xfrm>
        </p:spPr>
        <p:txBody>
          <a:bodyPr>
            <a:normAutofit fontScale="90000"/>
          </a:bodyPr>
          <a:lstStyle/>
          <a:p>
            <a:r>
              <a:rPr lang="en-US" sz="3600" b="1" dirty="0"/>
              <a:t>Testing &amp; Results</a:t>
            </a:r>
            <a:br>
              <a:rPr lang="en-US" b="1" dirty="0"/>
            </a:br>
            <a:endParaRPr lang="en-US" dirty="0"/>
          </a:p>
        </p:txBody>
      </p:sp>
      <p:sp>
        <p:nvSpPr>
          <p:cNvPr id="4" name="Date Placeholder 3">
            <a:extLst>
              <a:ext uri="{FF2B5EF4-FFF2-40B4-BE49-F238E27FC236}">
                <a16:creationId xmlns:a16="http://schemas.microsoft.com/office/drawing/2014/main" id="{6C89D883-34CF-BAF3-44F0-93361D059678}"/>
              </a:ext>
            </a:extLst>
          </p:cNvPr>
          <p:cNvSpPr>
            <a:spLocks noGrp="1"/>
          </p:cNvSpPr>
          <p:nvPr>
            <p:ph type="dt" sz="half" idx="10"/>
          </p:nvPr>
        </p:nvSpPr>
        <p:spPr/>
        <p:txBody>
          <a:bodyPr/>
          <a:lstStyle/>
          <a:p>
            <a:fld id="{FA3B6140-8698-4806-9C3B-DA50898DEA37}" type="datetime1">
              <a:rPr lang="en-US" smtClean="0"/>
              <a:t>2/8/2024</a:t>
            </a:fld>
            <a:endParaRPr lang="en-US"/>
          </a:p>
        </p:txBody>
      </p:sp>
      <p:sp>
        <p:nvSpPr>
          <p:cNvPr id="5" name="Footer Placeholder 4">
            <a:extLst>
              <a:ext uri="{FF2B5EF4-FFF2-40B4-BE49-F238E27FC236}">
                <a16:creationId xmlns:a16="http://schemas.microsoft.com/office/drawing/2014/main" id="{362FD1E7-5EAA-F090-7C5C-D26B5CA4FE0E}"/>
              </a:ext>
            </a:extLst>
          </p:cNvPr>
          <p:cNvSpPr>
            <a:spLocks noGrp="1"/>
          </p:cNvSpPr>
          <p:nvPr>
            <p:ph type="ftr" sz="quarter" idx="11"/>
          </p:nvPr>
        </p:nvSpPr>
        <p:spPr/>
        <p:txBody>
          <a:bodyPr/>
          <a:lstStyle/>
          <a:p>
            <a:r>
              <a:rPr lang="en-US" dirty="0"/>
              <a:t>Supervised Learning</a:t>
            </a:r>
          </a:p>
        </p:txBody>
      </p:sp>
      <p:sp>
        <p:nvSpPr>
          <p:cNvPr id="6" name="Slide Number Placeholder 5">
            <a:extLst>
              <a:ext uri="{FF2B5EF4-FFF2-40B4-BE49-F238E27FC236}">
                <a16:creationId xmlns:a16="http://schemas.microsoft.com/office/drawing/2014/main" id="{461701E3-56E9-BE06-A5AF-1E4D4E3661A3}"/>
              </a:ext>
            </a:extLst>
          </p:cNvPr>
          <p:cNvSpPr>
            <a:spLocks noGrp="1"/>
          </p:cNvSpPr>
          <p:nvPr>
            <p:ph type="sldNum" sz="quarter" idx="12"/>
          </p:nvPr>
        </p:nvSpPr>
        <p:spPr/>
        <p:txBody>
          <a:bodyPr/>
          <a:lstStyle/>
          <a:p>
            <a:fld id="{5C7968E5-736B-480B-B04E-4124262B06EE}" type="slidenum">
              <a:rPr lang="en-US" smtClean="0"/>
              <a:t>9</a:t>
            </a:fld>
            <a:endParaRPr lang="en-US"/>
          </a:p>
        </p:txBody>
      </p:sp>
      <p:pic>
        <p:nvPicPr>
          <p:cNvPr id="3" name="Google Shape;139;p24">
            <a:extLst>
              <a:ext uri="{FF2B5EF4-FFF2-40B4-BE49-F238E27FC236}">
                <a16:creationId xmlns:a16="http://schemas.microsoft.com/office/drawing/2014/main" id="{4E2794A6-07D7-FC6B-33EB-83DDC18A45C8}"/>
              </a:ext>
            </a:extLst>
          </p:cNvPr>
          <p:cNvPicPr preferRelativeResize="0"/>
          <p:nvPr/>
        </p:nvPicPr>
        <p:blipFill rotWithShape="1">
          <a:blip r:embed="rId3">
            <a:alphaModFix/>
          </a:blip>
          <a:srcRect t="2262" b="1"/>
          <a:stretch/>
        </p:blipFill>
        <p:spPr>
          <a:xfrm>
            <a:off x="2387382" y="1198759"/>
            <a:ext cx="5490669" cy="5114147"/>
          </a:xfrm>
          <a:prstGeom prst="rect">
            <a:avLst/>
          </a:prstGeom>
          <a:noFill/>
          <a:ln>
            <a:noFill/>
          </a:ln>
        </p:spPr>
      </p:pic>
      <p:sp>
        <p:nvSpPr>
          <p:cNvPr id="7" name="TextBox 6">
            <a:extLst>
              <a:ext uri="{FF2B5EF4-FFF2-40B4-BE49-F238E27FC236}">
                <a16:creationId xmlns:a16="http://schemas.microsoft.com/office/drawing/2014/main" id="{A666E524-2912-9BA0-4871-64B965093E31}"/>
              </a:ext>
            </a:extLst>
          </p:cNvPr>
          <p:cNvSpPr txBox="1"/>
          <p:nvPr/>
        </p:nvSpPr>
        <p:spPr>
          <a:xfrm>
            <a:off x="529181" y="1804945"/>
            <a:ext cx="1858201" cy="369332"/>
          </a:xfrm>
          <a:prstGeom prst="rect">
            <a:avLst/>
          </a:prstGeom>
          <a:noFill/>
        </p:spPr>
        <p:txBody>
          <a:bodyPr wrap="none" rtlCol="0">
            <a:spAutoFit/>
          </a:bodyPr>
          <a:lstStyle/>
          <a:p>
            <a:r>
              <a:rPr lang="en-US" dirty="0"/>
              <a:t>Accuracy: ~68%</a:t>
            </a:r>
          </a:p>
        </p:txBody>
      </p:sp>
      <p:sp>
        <p:nvSpPr>
          <p:cNvPr id="11" name="TextBox 10">
            <a:extLst>
              <a:ext uri="{FF2B5EF4-FFF2-40B4-BE49-F238E27FC236}">
                <a16:creationId xmlns:a16="http://schemas.microsoft.com/office/drawing/2014/main" id="{CDD36D5F-1E0B-CDF6-0793-8291AFD7F085}"/>
              </a:ext>
            </a:extLst>
          </p:cNvPr>
          <p:cNvSpPr txBox="1"/>
          <p:nvPr/>
        </p:nvSpPr>
        <p:spPr>
          <a:xfrm>
            <a:off x="5132716" y="829427"/>
            <a:ext cx="2069797" cy="369332"/>
          </a:xfrm>
          <a:prstGeom prst="rect">
            <a:avLst/>
          </a:prstGeom>
          <a:noFill/>
        </p:spPr>
        <p:txBody>
          <a:bodyPr wrap="none" rtlCol="0">
            <a:spAutoFit/>
          </a:bodyPr>
          <a:lstStyle/>
          <a:p>
            <a:r>
              <a:rPr lang="en-US" b="1" dirty="0"/>
              <a:t>Confusion Matrix</a:t>
            </a:r>
          </a:p>
        </p:txBody>
      </p:sp>
    </p:spTree>
    <p:extLst>
      <p:ext uri="{BB962C8B-B14F-4D97-AF65-F5344CB8AC3E}">
        <p14:creationId xmlns:p14="http://schemas.microsoft.com/office/powerpoint/2010/main" val="12593364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E1" id="{5A938FB3-57CF-4C95-9DE8-7997C03E9CA2}" vid="{07EEAB1D-AF64-47D0-983B-A6DA689CD1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379</TotalTime>
  <Words>681</Words>
  <Application>Microsoft Office PowerPoint</Application>
  <PresentationFormat>On-screen Show (4:3)</PresentationFormat>
  <Paragraphs>133</Paragraphs>
  <Slides>13</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Söhne</vt:lpstr>
      <vt:lpstr>Wingdings</vt:lpstr>
      <vt:lpstr>Office Theme</vt:lpstr>
      <vt:lpstr>Machine Learning</vt:lpstr>
      <vt:lpstr>Types of Machine Learning</vt:lpstr>
      <vt:lpstr>Supervised Learning </vt:lpstr>
      <vt:lpstr> </vt:lpstr>
      <vt:lpstr>Data Set </vt:lpstr>
      <vt:lpstr>Methodology </vt:lpstr>
      <vt:lpstr>Model Architecture </vt:lpstr>
      <vt:lpstr>Model Training</vt:lpstr>
      <vt:lpstr>Testing &amp; Results </vt:lpstr>
      <vt:lpstr>Un-Supervised learning </vt:lpstr>
      <vt:lpstr>Semi - Supervised learning </vt:lpstr>
      <vt:lpstr>Reinforcement learning </vt:lpstr>
      <vt:lpstr>References</vt:lpstr>
    </vt:vector>
  </TitlesOfParts>
  <Company>North Carolina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Aslyn Rhiann Rau</dc:creator>
  <cp:lastModifiedBy>Jatin Sikka</cp:lastModifiedBy>
  <cp:revision>11</cp:revision>
  <dcterms:created xsi:type="dcterms:W3CDTF">2018-02-19T16:12:27Z</dcterms:created>
  <dcterms:modified xsi:type="dcterms:W3CDTF">2024-02-08T16:25:46Z</dcterms:modified>
</cp:coreProperties>
</file>